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458" r:id="rId2"/>
    <p:sldId id="379" r:id="rId3"/>
    <p:sldId id="380" r:id="rId4"/>
    <p:sldId id="381" r:id="rId5"/>
    <p:sldId id="382" r:id="rId6"/>
    <p:sldId id="383" r:id="rId7"/>
    <p:sldId id="384" r:id="rId8"/>
    <p:sldId id="385" r:id="rId9"/>
    <p:sldId id="386" r:id="rId10"/>
    <p:sldId id="387" r:id="rId11"/>
    <p:sldId id="388" r:id="rId12"/>
    <p:sldId id="389" r:id="rId13"/>
    <p:sldId id="390" r:id="rId14"/>
    <p:sldId id="391" r:id="rId15"/>
    <p:sldId id="392" r:id="rId16"/>
    <p:sldId id="393" r:id="rId17"/>
    <p:sldId id="394" r:id="rId18"/>
    <p:sldId id="395" r:id="rId19"/>
    <p:sldId id="396" r:id="rId20"/>
    <p:sldId id="503" r:id="rId21"/>
    <p:sldId id="459" r:id="rId22"/>
    <p:sldId id="460" r:id="rId23"/>
  </p:sldIdLst>
  <p:sldSz cx="9144000" cy="6858000" type="screen4x3"/>
  <p:notesSz cx="6858000" cy="92964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04C"/>
    <a:srgbClr val="EFBE5B"/>
    <a:srgbClr val="FBC24F"/>
    <a:srgbClr val="E4ED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339" autoAdjust="0"/>
  </p:normalViewPr>
  <p:slideViewPr>
    <p:cSldViewPr>
      <p:cViewPr varScale="1">
        <p:scale>
          <a:sx n="55" d="100"/>
          <a:sy n="55" d="100"/>
        </p:scale>
        <p:origin x="-8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C5CE61B6-1021-4237-95BA-32C21DF15441}" type="datetimeFigureOut">
              <a:rPr lang="en-US" smtClean="0"/>
              <a:t>6/23/2015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3A59142C-D4CE-4D77-A0A1-49396B1FE390}" type="slidenum">
              <a:rPr lang="en-US" smtClean="0"/>
              <a:t>‹#›</a:t>
            </a:fld>
            <a:endParaRPr lang="en-US"/>
          </a:p>
        </p:txBody>
      </p:sp>
    </p:spTree>
    <p:extLst>
      <p:ext uri="{BB962C8B-B14F-4D97-AF65-F5344CB8AC3E}">
        <p14:creationId xmlns:p14="http://schemas.microsoft.com/office/powerpoint/2010/main" val="2127687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1E30013E-C488-4992-B40D-4196BBB9EF30}" type="datetimeFigureOut">
              <a:rPr lang="fi-FI" smtClean="0"/>
              <a:pPr/>
              <a:t>23.6.2015</a:t>
            </a:fld>
            <a:endParaRPr lang="fi-FI"/>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BCD0FAEE-C96E-4E76-890B-37EEC39CC8A6}" type="slidenum">
              <a:rPr lang="fi-FI" smtClean="0"/>
              <a:pPr/>
              <a:t>‹#›</a:t>
            </a:fld>
            <a:endParaRPr lang="fi-FI"/>
          </a:p>
        </p:txBody>
      </p:sp>
    </p:spTree>
    <p:extLst>
      <p:ext uri="{BB962C8B-B14F-4D97-AF65-F5344CB8AC3E}">
        <p14:creationId xmlns:p14="http://schemas.microsoft.com/office/powerpoint/2010/main" val="3378612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i-F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a:p>
        </p:txBody>
      </p:sp>
      <p:sp>
        <p:nvSpPr>
          <p:cNvPr id="4" name="Date Placeholder 3"/>
          <p:cNvSpPr>
            <a:spLocks noGrp="1"/>
          </p:cNvSpPr>
          <p:nvPr>
            <p:ph type="dt" sz="half" idx="10"/>
          </p:nvPr>
        </p:nvSpPr>
        <p:spPr/>
        <p:txBody>
          <a:bodyPr/>
          <a:lstStyle/>
          <a:p>
            <a:fld id="{A8FA9D23-7CC5-41A0-80BC-BA4FBB245AD6}" type="datetimeFigureOut">
              <a:rPr lang="fi-FI" smtClean="0"/>
              <a:pPr/>
              <a:t>23.6.2015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3467787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A8FA9D23-7CC5-41A0-80BC-BA4FBB245AD6}" type="datetimeFigureOut">
              <a:rPr lang="fi-FI" smtClean="0"/>
              <a:pPr/>
              <a:t>23.6.2015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1117170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A8FA9D23-7CC5-41A0-80BC-BA4FBB245AD6}" type="datetimeFigureOut">
              <a:rPr lang="fi-FI" smtClean="0"/>
              <a:pPr/>
              <a:t>23.6.2015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626844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A8FA9D23-7CC5-41A0-80BC-BA4FBB245AD6}" type="datetimeFigureOut">
              <a:rPr lang="fi-FI" smtClean="0"/>
              <a:pPr/>
              <a:t>23.6.2015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3212212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FA9D23-7CC5-41A0-80BC-BA4FBB245AD6}" type="datetimeFigureOut">
              <a:rPr lang="fi-FI" smtClean="0"/>
              <a:pPr/>
              <a:t>23.6.2015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186366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10"/>
          </p:nvPr>
        </p:nvSpPr>
        <p:spPr/>
        <p:txBody>
          <a:bodyPr/>
          <a:lstStyle/>
          <a:p>
            <a:fld id="{A8FA9D23-7CC5-41A0-80BC-BA4FBB245AD6}" type="datetimeFigureOut">
              <a:rPr lang="fi-FI" smtClean="0"/>
              <a:pPr/>
              <a:t>23.6.2015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1227465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6"/>
          <p:cNvSpPr>
            <a:spLocks noGrp="1"/>
          </p:cNvSpPr>
          <p:nvPr>
            <p:ph type="dt" sz="half" idx="10"/>
          </p:nvPr>
        </p:nvSpPr>
        <p:spPr/>
        <p:txBody>
          <a:bodyPr/>
          <a:lstStyle/>
          <a:p>
            <a:fld id="{A8FA9D23-7CC5-41A0-80BC-BA4FBB245AD6}" type="datetimeFigureOut">
              <a:rPr lang="fi-FI" smtClean="0"/>
              <a:pPr/>
              <a:t>23.6.2015</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309416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A8FA9D23-7CC5-41A0-80BC-BA4FBB245AD6}" type="datetimeFigureOut">
              <a:rPr lang="fi-FI" smtClean="0"/>
              <a:pPr/>
              <a:t>23.6.2015</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4234728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FA9D23-7CC5-41A0-80BC-BA4FBB245AD6}" type="datetimeFigureOut">
              <a:rPr lang="fi-FI" smtClean="0"/>
              <a:pPr/>
              <a:t>23.6.2015</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545090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FA9D23-7CC5-41A0-80BC-BA4FBB245AD6}" type="datetimeFigureOut">
              <a:rPr lang="fi-FI" smtClean="0"/>
              <a:pPr/>
              <a:t>23.6.2015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624733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FA9D23-7CC5-41A0-80BC-BA4FBB245AD6}" type="datetimeFigureOut">
              <a:rPr lang="fi-FI" smtClean="0"/>
              <a:pPr/>
              <a:t>23.6.2015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55B6E75A-B05F-467B-A2BB-542ADCE0AE70}" type="slidenum">
              <a:rPr lang="fi-FI" smtClean="0"/>
              <a:pPr/>
              <a:t>‹#›</a:t>
            </a:fld>
            <a:endParaRPr lang="fi-FI"/>
          </a:p>
        </p:txBody>
      </p:sp>
    </p:spTree>
    <p:extLst>
      <p:ext uri="{BB962C8B-B14F-4D97-AF65-F5344CB8AC3E}">
        <p14:creationId xmlns:p14="http://schemas.microsoft.com/office/powerpoint/2010/main" val="2856144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i-F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FA9D23-7CC5-41A0-80BC-BA4FBB245AD6}" type="datetimeFigureOut">
              <a:rPr lang="fi-FI" smtClean="0"/>
              <a:pPr/>
              <a:t>23.6.2015</a:t>
            </a:fld>
            <a:endParaRPr lang="fi-F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6E75A-B05F-467B-A2BB-542ADCE0AE70}" type="slidenum">
              <a:rPr lang="fi-FI" smtClean="0"/>
              <a:pPr/>
              <a:t>‹#›</a:t>
            </a:fld>
            <a:endParaRPr lang="fi-FI"/>
          </a:p>
        </p:txBody>
      </p:sp>
    </p:spTree>
    <p:extLst>
      <p:ext uri="{BB962C8B-B14F-4D97-AF65-F5344CB8AC3E}">
        <p14:creationId xmlns:p14="http://schemas.microsoft.com/office/powerpoint/2010/main" val="3387655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www.is2015.org/why-return-on-investment-roi-matter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ctrTitle"/>
          </p:nvPr>
        </p:nvSpPr>
        <p:spPr>
          <a:xfrm>
            <a:off x="685800" y="2708920"/>
            <a:ext cx="7772400" cy="1470025"/>
          </a:xfrm>
        </p:spPr>
        <p:txBody>
          <a:bodyPr>
            <a:normAutofit/>
          </a:bodyPr>
          <a:lstStyle/>
          <a:p>
            <a:r>
              <a:rPr lang="en-US" b="1" dirty="0" smtClean="0">
                <a:solidFill>
                  <a:schemeClr val="bg1"/>
                </a:solidFill>
              </a:rPr>
              <a:t>Why Return on </a:t>
            </a:r>
            <a:br>
              <a:rPr lang="en-US" b="1" dirty="0" smtClean="0">
                <a:solidFill>
                  <a:schemeClr val="bg1"/>
                </a:solidFill>
              </a:rPr>
            </a:br>
            <a:r>
              <a:rPr lang="en-US" b="1" dirty="0" smtClean="0">
                <a:solidFill>
                  <a:schemeClr val="bg1"/>
                </a:solidFill>
              </a:rPr>
              <a:t>Investment (ROI) Matters</a:t>
            </a:r>
            <a:endParaRPr lang="fi-FI" dirty="0">
              <a:solidFill>
                <a:schemeClr val="bg1"/>
              </a:solidFill>
            </a:endParaRPr>
          </a:p>
        </p:txBody>
      </p:sp>
      <p:sp>
        <p:nvSpPr>
          <p:cNvPr id="6" name="Subtitle 5"/>
          <p:cNvSpPr>
            <a:spLocks noGrp="1"/>
          </p:cNvSpPr>
          <p:nvPr>
            <p:ph type="subTitle" idx="1"/>
          </p:nvPr>
        </p:nvSpPr>
        <p:spPr>
          <a:xfrm>
            <a:off x="1063588" y="4941168"/>
            <a:ext cx="7016824" cy="1752600"/>
          </a:xfrm>
        </p:spPr>
        <p:txBody>
          <a:bodyPr>
            <a:normAutofit/>
          </a:bodyPr>
          <a:lstStyle/>
          <a:p>
            <a:r>
              <a:rPr lang="en-US" sz="2000" dirty="0" smtClean="0">
                <a:solidFill>
                  <a:schemeClr val="bg1"/>
                </a:solidFill>
              </a:rPr>
              <a:t>Raimo Vuorinen presenting for: </a:t>
            </a:r>
          </a:p>
          <a:p>
            <a:r>
              <a:rPr lang="en-US" sz="2400" dirty="0">
                <a:solidFill>
                  <a:schemeClr val="bg1"/>
                </a:solidFill>
              </a:rPr>
              <a:t>James P. Sampson, Jr.</a:t>
            </a:r>
            <a:br>
              <a:rPr lang="en-US" sz="2400" dirty="0">
                <a:solidFill>
                  <a:schemeClr val="bg1"/>
                </a:solidFill>
              </a:rPr>
            </a:br>
            <a:r>
              <a:rPr lang="en-US" sz="2400" dirty="0">
                <a:solidFill>
                  <a:schemeClr val="bg1"/>
                </a:solidFill>
              </a:rPr>
              <a:t>Florida State University</a:t>
            </a:r>
          </a:p>
          <a:p>
            <a:endParaRPr lang="en-US" sz="2000" dirty="0">
              <a:solidFill>
                <a:schemeClr val="bg1"/>
              </a:solidFill>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3174" y="908720"/>
            <a:ext cx="2381250" cy="1838325"/>
          </a:xfrm>
          <a:prstGeom prst="rect">
            <a:avLst/>
          </a:prstGeom>
        </p:spPr>
      </p:pic>
    </p:spTree>
    <p:extLst>
      <p:ext uri="{BB962C8B-B14F-4D97-AF65-F5344CB8AC3E}">
        <p14:creationId xmlns:p14="http://schemas.microsoft.com/office/powerpoint/2010/main" val="29237029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lgn="l"/>
            <a:r>
              <a:rPr lang="en-US" b="1" dirty="0">
                <a:solidFill>
                  <a:schemeClr val="bg1"/>
                </a:solidFill>
              </a:rPr>
              <a:t>Inadequate </a:t>
            </a:r>
            <a:r>
              <a:rPr lang="en-US" b="1" dirty="0" smtClean="0">
                <a:solidFill>
                  <a:schemeClr val="bg1"/>
                </a:solidFill>
              </a:rPr>
              <a:t>Data:</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sz="2800" dirty="0">
                <a:solidFill>
                  <a:schemeClr val="bg1"/>
                </a:solidFill>
              </a:rPr>
              <a:t>Even if good measures are available, it is impossible to establish ROI if the data are </a:t>
            </a:r>
            <a:r>
              <a:rPr lang="en-US" sz="2800" dirty="0" smtClean="0">
                <a:solidFill>
                  <a:schemeClr val="bg1"/>
                </a:solidFill>
              </a:rPr>
              <a:t>inadequate</a:t>
            </a:r>
            <a:endParaRPr lang="en-US" sz="2800" dirty="0">
              <a:solidFill>
                <a:schemeClr val="bg1"/>
              </a:solidFill>
            </a:endParaRPr>
          </a:p>
        </p:txBody>
      </p:sp>
    </p:spTree>
    <p:extLst>
      <p:ext uri="{BB962C8B-B14F-4D97-AF65-F5344CB8AC3E}">
        <p14:creationId xmlns:p14="http://schemas.microsoft.com/office/powerpoint/2010/main" val="3711865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6"/>
            <a:ext cx="7934582" cy="1325563"/>
          </a:xfrm>
        </p:spPr>
        <p:txBody>
          <a:bodyPr>
            <a:normAutofit fontScale="90000"/>
          </a:bodyPr>
          <a:lstStyle/>
          <a:p>
            <a:pPr algn="l"/>
            <a:r>
              <a:rPr lang="en-US" b="1" dirty="0">
                <a:solidFill>
                  <a:schemeClr val="bg1"/>
                </a:solidFill>
              </a:rPr>
              <a:t>Difficulty in </a:t>
            </a:r>
            <a:r>
              <a:rPr lang="en-US" b="1" dirty="0" smtClean="0">
                <a:solidFill>
                  <a:schemeClr val="bg1"/>
                </a:solidFill>
              </a:rPr>
              <a:t>Linking Interventions</a:t>
            </a:r>
            <a:br>
              <a:rPr lang="en-US" b="1" dirty="0" smtClean="0">
                <a:solidFill>
                  <a:schemeClr val="bg1"/>
                </a:solidFill>
              </a:rPr>
            </a:br>
            <a:r>
              <a:rPr lang="en-US" b="1" dirty="0">
                <a:solidFill>
                  <a:schemeClr val="bg1"/>
                </a:solidFill>
              </a:rPr>
              <a:t>to </a:t>
            </a:r>
            <a:r>
              <a:rPr lang="en-US" b="1" dirty="0" smtClean="0">
                <a:solidFill>
                  <a:schemeClr val="bg1"/>
                </a:solidFill>
              </a:rPr>
              <a:t>Outcomes:</a:t>
            </a:r>
            <a:endParaRPr lang="en-US" b="1" dirty="0">
              <a:solidFill>
                <a:schemeClr val="bg1"/>
              </a:solidFill>
            </a:endParaRPr>
          </a:p>
        </p:txBody>
      </p:sp>
      <p:sp>
        <p:nvSpPr>
          <p:cNvPr id="3" name="Content Placeholder 2"/>
          <p:cNvSpPr>
            <a:spLocks noGrp="1"/>
          </p:cNvSpPr>
          <p:nvPr>
            <p:ph idx="1"/>
          </p:nvPr>
        </p:nvSpPr>
        <p:spPr>
          <a:xfrm>
            <a:off x="457200" y="2060848"/>
            <a:ext cx="8229600" cy="4065315"/>
          </a:xfrm>
        </p:spPr>
        <p:txBody>
          <a:bodyPr>
            <a:normAutofit/>
          </a:bodyPr>
          <a:lstStyle/>
          <a:p>
            <a:pPr>
              <a:spcBef>
                <a:spcPts val="3000"/>
              </a:spcBef>
            </a:pPr>
            <a:r>
              <a:rPr lang="en-US" sz="2400" dirty="0" smtClean="0">
                <a:solidFill>
                  <a:schemeClr val="bg1"/>
                </a:solidFill>
              </a:rPr>
              <a:t>Linking </a:t>
            </a:r>
            <a:r>
              <a:rPr lang="en-US" sz="2400" dirty="0">
                <a:solidFill>
                  <a:schemeClr val="bg1"/>
                </a:solidFill>
              </a:rPr>
              <a:t>interventions to outcomes is difficult when a multitude of factors are potentially influencing </a:t>
            </a:r>
            <a:r>
              <a:rPr lang="en-US" sz="2400" dirty="0" smtClean="0">
                <a:solidFill>
                  <a:schemeClr val="bg1"/>
                </a:solidFill>
              </a:rPr>
              <a:t>results</a:t>
            </a:r>
          </a:p>
          <a:p>
            <a:pPr>
              <a:spcBef>
                <a:spcPts val="3000"/>
              </a:spcBef>
            </a:pPr>
            <a:r>
              <a:rPr lang="en-US" sz="2400" dirty="0" smtClean="0">
                <a:solidFill>
                  <a:schemeClr val="bg1"/>
                </a:solidFill>
              </a:rPr>
              <a:t>Problem of multiple service providers</a:t>
            </a:r>
          </a:p>
          <a:p>
            <a:pPr>
              <a:spcBef>
                <a:spcPts val="3000"/>
              </a:spcBef>
            </a:pPr>
            <a:r>
              <a:rPr lang="en-US" sz="2400" dirty="0" smtClean="0">
                <a:solidFill>
                  <a:schemeClr val="bg1"/>
                </a:solidFill>
              </a:rPr>
              <a:t>Problem of rapid changes in public policy</a:t>
            </a:r>
            <a:endParaRPr lang="en-US" sz="2400" dirty="0">
              <a:solidFill>
                <a:schemeClr val="bg1"/>
              </a:solidFill>
            </a:endParaRPr>
          </a:p>
        </p:txBody>
      </p:sp>
    </p:spTree>
    <p:extLst>
      <p:ext uri="{BB962C8B-B14F-4D97-AF65-F5344CB8AC3E}">
        <p14:creationId xmlns:p14="http://schemas.microsoft.com/office/powerpoint/2010/main" val="4283625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pPr algn="l"/>
            <a:r>
              <a:rPr lang="en-US" b="1" dirty="0">
                <a:solidFill>
                  <a:schemeClr val="bg1"/>
                </a:solidFill>
              </a:rPr>
              <a:t>Unfair </a:t>
            </a:r>
            <a:r>
              <a:rPr lang="en-US" b="1" dirty="0" smtClean="0">
                <a:solidFill>
                  <a:schemeClr val="bg1"/>
                </a:solidFill>
              </a:rPr>
              <a:t>Assessment </a:t>
            </a:r>
            <a:r>
              <a:rPr lang="en-US" b="1" dirty="0">
                <a:solidFill>
                  <a:schemeClr val="bg1"/>
                </a:solidFill>
              </a:rPr>
              <a:t>of </a:t>
            </a:r>
            <a:r>
              <a:rPr lang="en-US" b="1" dirty="0" smtClean="0">
                <a:solidFill>
                  <a:schemeClr val="bg1"/>
                </a:solidFill>
              </a:rPr>
              <a:t>Guidance Interventions:</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sz="2400" dirty="0">
                <a:solidFill>
                  <a:schemeClr val="bg1"/>
                </a:solidFill>
              </a:rPr>
              <a:t>An implicit assumption in measuring the evidence of career guidance impact is that the guidance intervention was implemented in practice as originally </a:t>
            </a:r>
            <a:r>
              <a:rPr lang="en-US" sz="2400" dirty="0" smtClean="0">
                <a:solidFill>
                  <a:schemeClr val="bg1"/>
                </a:solidFill>
              </a:rPr>
              <a:t>designed</a:t>
            </a:r>
          </a:p>
          <a:p>
            <a:pPr>
              <a:spcBef>
                <a:spcPts val="3000"/>
              </a:spcBef>
            </a:pPr>
            <a:r>
              <a:rPr lang="en-US" sz="2400" dirty="0" smtClean="0">
                <a:solidFill>
                  <a:schemeClr val="bg1"/>
                </a:solidFill>
              </a:rPr>
              <a:t>Another implicit assumption is that </a:t>
            </a:r>
            <a:r>
              <a:rPr lang="en-US" sz="2400" dirty="0">
                <a:solidFill>
                  <a:schemeClr val="bg1"/>
                </a:solidFill>
              </a:rPr>
              <a:t>citizens actually </a:t>
            </a:r>
            <a:r>
              <a:rPr lang="en-US" sz="2400" dirty="0" smtClean="0">
                <a:solidFill>
                  <a:schemeClr val="bg1"/>
                </a:solidFill>
              </a:rPr>
              <a:t>completed </a:t>
            </a:r>
            <a:r>
              <a:rPr lang="en-US" sz="2400" dirty="0">
                <a:solidFill>
                  <a:schemeClr val="bg1"/>
                </a:solidFill>
              </a:rPr>
              <a:t>the </a:t>
            </a:r>
            <a:r>
              <a:rPr lang="en-US" sz="2400" dirty="0" smtClean="0">
                <a:solidFill>
                  <a:schemeClr val="bg1"/>
                </a:solidFill>
              </a:rPr>
              <a:t>interventions</a:t>
            </a:r>
          </a:p>
          <a:p>
            <a:pPr>
              <a:spcBef>
                <a:spcPts val="3000"/>
              </a:spcBef>
            </a:pPr>
            <a:r>
              <a:rPr lang="en-US" sz="2400" dirty="0">
                <a:solidFill>
                  <a:schemeClr val="bg1"/>
                </a:solidFill>
              </a:rPr>
              <a:t>It is unfair to reach conclusions about a guidance intervention that was improperly </a:t>
            </a:r>
            <a:r>
              <a:rPr lang="en-US" sz="2400" dirty="0" smtClean="0">
                <a:solidFill>
                  <a:schemeClr val="bg1"/>
                </a:solidFill>
              </a:rPr>
              <a:t>implemented</a:t>
            </a:r>
            <a:endParaRPr lang="en-US" sz="2400" dirty="0">
              <a:solidFill>
                <a:schemeClr val="bg1"/>
              </a:solidFill>
            </a:endParaRPr>
          </a:p>
        </p:txBody>
      </p:sp>
    </p:spTree>
    <p:extLst>
      <p:ext uri="{BB962C8B-B14F-4D97-AF65-F5344CB8AC3E}">
        <p14:creationId xmlns:p14="http://schemas.microsoft.com/office/powerpoint/2010/main" val="728786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pPr algn="l"/>
            <a:r>
              <a:rPr lang="en-US" b="1" dirty="0">
                <a:solidFill>
                  <a:schemeClr val="bg1"/>
                </a:solidFill>
              </a:rPr>
              <a:t>Inadequate </a:t>
            </a:r>
            <a:r>
              <a:rPr lang="en-US" b="1" dirty="0" smtClean="0">
                <a:solidFill>
                  <a:schemeClr val="bg1"/>
                </a:solidFill>
              </a:rPr>
              <a:t>Resources </a:t>
            </a:r>
            <a:r>
              <a:rPr lang="en-US" b="1" dirty="0">
                <a:solidFill>
                  <a:schemeClr val="bg1"/>
                </a:solidFill>
              </a:rPr>
              <a:t>for the </a:t>
            </a:r>
            <a:r>
              <a:rPr lang="en-US" b="1" dirty="0" smtClean="0">
                <a:solidFill>
                  <a:schemeClr val="bg1"/>
                </a:solidFill>
              </a:rPr>
              <a:t>Complexity </a:t>
            </a:r>
            <a:r>
              <a:rPr lang="en-US" b="1" dirty="0">
                <a:solidFill>
                  <a:schemeClr val="bg1"/>
                </a:solidFill>
              </a:rPr>
              <a:t>of the </a:t>
            </a:r>
            <a:r>
              <a:rPr lang="en-US" b="1" dirty="0" smtClean="0">
                <a:solidFill>
                  <a:schemeClr val="bg1"/>
                </a:solidFill>
              </a:rPr>
              <a:t>Task:</a:t>
            </a:r>
            <a:endParaRPr lang="en-US" b="1" dirty="0">
              <a:solidFill>
                <a:schemeClr val="bg1"/>
              </a:solidFill>
            </a:endParaRPr>
          </a:p>
        </p:txBody>
      </p:sp>
      <p:sp>
        <p:nvSpPr>
          <p:cNvPr id="3" name="Content Placeholder 2"/>
          <p:cNvSpPr>
            <a:spLocks noGrp="1"/>
          </p:cNvSpPr>
          <p:nvPr>
            <p:ph idx="1"/>
          </p:nvPr>
        </p:nvSpPr>
        <p:spPr>
          <a:xfrm>
            <a:off x="628650" y="1825625"/>
            <a:ext cx="7886700" cy="4830548"/>
          </a:xfrm>
        </p:spPr>
        <p:txBody>
          <a:bodyPr>
            <a:normAutofit fontScale="92500" lnSpcReduction="20000"/>
          </a:bodyPr>
          <a:lstStyle/>
          <a:p>
            <a:r>
              <a:rPr lang="en-US" sz="3200" dirty="0">
                <a:solidFill>
                  <a:schemeClr val="bg1"/>
                </a:solidFill>
              </a:rPr>
              <a:t>Establishing </a:t>
            </a:r>
            <a:r>
              <a:rPr lang="en-US" sz="3200" dirty="0" smtClean="0">
                <a:solidFill>
                  <a:schemeClr val="bg1"/>
                </a:solidFill>
              </a:rPr>
              <a:t>ROI has </a:t>
            </a:r>
            <a:r>
              <a:rPr lang="en-US" sz="3200" dirty="0">
                <a:solidFill>
                  <a:schemeClr val="bg1"/>
                </a:solidFill>
              </a:rPr>
              <a:t>both </a:t>
            </a:r>
            <a:r>
              <a:rPr lang="en-US" sz="3200" dirty="0" smtClean="0">
                <a:solidFill>
                  <a:schemeClr val="bg1"/>
                </a:solidFill>
              </a:rPr>
              <a:t>direct </a:t>
            </a:r>
            <a:r>
              <a:rPr lang="en-US" sz="3200" dirty="0">
                <a:solidFill>
                  <a:schemeClr val="bg1"/>
                </a:solidFill>
              </a:rPr>
              <a:t>costs (staff time, data collection, and data analysis) and indirect costs (other outcomes that resources could have been used to support</a:t>
            </a:r>
            <a:r>
              <a:rPr lang="en-US" sz="3200" dirty="0" smtClean="0">
                <a:solidFill>
                  <a:schemeClr val="bg1"/>
                </a:solidFill>
              </a:rPr>
              <a:t>) </a:t>
            </a:r>
          </a:p>
          <a:p>
            <a:pPr>
              <a:spcBef>
                <a:spcPts val="3600"/>
              </a:spcBef>
            </a:pPr>
            <a:r>
              <a:rPr lang="en-US" sz="3200" dirty="0" smtClean="0">
                <a:solidFill>
                  <a:schemeClr val="bg1"/>
                </a:solidFill>
              </a:rPr>
              <a:t>Adequate </a:t>
            </a:r>
            <a:r>
              <a:rPr lang="en-US" sz="3200" dirty="0">
                <a:solidFill>
                  <a:schemeClr val="bg1"/>
                </a:solidFill>
              </a:rPr>
              <a:t>resources are necessary to effectively measure </a:t>
            </a:r>
            <a:r>
              <a:rPr lang="en-US" sz="3200" dirty="0" smtClean="0">
                <a:solidFill>
                  <a:schemeClr val="bg1"/>
                </a:solidFill>
              </a:rPr>
              <a:t>outcomes</a:t>
            </a:r>
          </a:p>
          <a:p>
            <a:pPr>
              <a:spcBef>
                <a:spcPts val="3600"/>
              </a:spcBef>
            </a:pPr>
            <a:r>
              <a:rPr lang="en-US" sz="3200" dirty="0">
                <a:solidFill>
                  <a:schemeClr val="bg1"/>
                </a:solidFill>
              </a:rPr>
              <a:t>Either additional funding </a:t>
            </a:r>
            <a:r>
              <a:rPr lang="en-US" sz="3200" dirty="0" smtClean="0">
                <a:solidFill>
                  <a:schemeClr val="bg1"/>
                </a:solidFill>
              </a:rPr>
              <a:t>is </a:t>
            </a:r>
            <a:r>
              <a:rPr lang="en-US" sz="3200" dirty="0">
                <a:solidFill>
                  <a:schemeClr val="bg1"/>
                </a:solidFill>
              </a:rPr>
              <a:t>necessary or hard choices need to be made about moving resources from delivering services to establishing </a:t>
            </a:r>
            <a:r>
              <a:rPr lang="en-US" sz="3200" dirty="0" smtClean="0">
                <a:solidFill>
                  <a:schemeClr val="bg1"/>
                </a:solidFill>
              </a:rPr>
              <a:t>accountability</a:t>
            </a:r>
            <a:endParaRPr lang="en-US" sz="3200" dirty="0">
              <a:solidFill>
                <a:schemeClr val="bg1"/>
              </a:solidFill>
            </a:endParaRPr>
          </a:p>
        </p:txBody>
      </p:sp>
    </p:spTree>
    <p:extLst>
      <p:ext uri="{BB962C8B-B14F-4D97-AF65-F5344CB8AC3E}">
        <p14:creationId xmlns:p14="http://schemas.microsoft.com/office/powerpoint/2010/main" val="1691459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pPr algn="l"/>
            <a:r>
              <a:rPr lang="en-US" b="1" dirty="0">
                <a:solidFill>
                  <a:schemeClr val="bg1"/>
                </a:solidFill>
              </a:rPr>
              <a:t>Inconsistent </a:t>
            </a:r>
            <a:r>
              <a:rPr lang="en-US" b="1" dirty="0" smtClean="0">
                <a:solidFill>
                  <a:schemeClr val="bg1"/>
                </a:solidFill>
              </a:rPr>
              <a:t>Use </a:t>
            </a:r>
            <a:r>
              <a:rPr lang="en-US" b="1" dirty="0">
                <a:solidFill>
                  <a:schemeClr val="bg1"/>
                </a:solidFill>
              </a:rPr>
              <a:t>of </a:t>
            </a:r>
            <a:r>
              <a:rPr lang="en-US" b="1" dirty="0" smtClean="0">
                <a:solidFill>
                  <a:schemeClr val="bg1"/>
                </a:solidFill>
              </a:rPr>
              <a:t>Evidence </a:t>
            </a:r>
            <a:br>
              <a:rPr lang="en-US" b="1" dirty="0" smtClean="0">
                <a:solidFill>
                  <a:schemeClr val="bg1"/>
                </a:solidFill>
              </a:rPr>
            </a:br>
            <a:r>
              <a:rPr lang="en-US" b="1" dirty="0" smtClean="0">
                <a:solidFill>
                  <a:schemeClr val="bg1"/>
                </a:solidFill>
              </a:rPr>
              <a:t>that Does Exist:</a:t>
            </a:r>
            <a:endParaRPr lang="en-US" b="1" dirty="0">
              <a:solidFill>
                <a:schemeClr val="bg1"/>
              </a:solidFill>
            </a:endParaRPr>
          </a:p>
        </p:txBody>
      </p:sp>
      <p:sp>
        <p:nvSpPr>
          <p:cNvPr id="3" name="Content Placeholder 2"/>
          <p:cNvSpPr>
            <a:spLocks noGrp="1"/>
          </p:cNvSpPr>
          <p:nvPr>
            <p:ph idx="1"/>
          </p:nvPr>
        </p:nvSpPr>
        <p:spPr>
          <a:xfrm>
            <a:off x="457200" y="1844824"/>
            <a:ext cx="8229600" cy="4281339"/>
          </a:xfrm>
        </p:spPr>
        <p:txBody>
          <a:bodyPr>
            <a:normAutofit/>
          </a:bodyPr>
          <a:lstStyle/>
          <a:p>
            <a:r>
              <a:rPr lang="en-US" sz="2800" dirty="0">
                <a:solidFill>
                  <a:schemeClr val="bg1"/>
                </a:solidFill>
              </a:rPr>
              <a:t>Having good evidence of career guidance outcomes and ROI is a wasted effort if the results do not inform future educational and employment </a:t>
            </a:r>
            <a:r>
              <a:rPr lang="en-US" sz="2800" dirty="0" smtClean="0">
                <a:solidFill>
                  <a:schemeClr val="bg1"/>
                </a:solidFill>
              </a:rPr>
              <a:t>policy</a:t>
            </a:r>
            <a:endParaRPr lang="en-US" sz="2800" dirty="0">
              <a:solidFill>
                <a:schemeClr val="bg1"/>
              </a:solidFill>
            </a:endParaRPr>
          </a:p>
        </p:txBody>
      </p:sp>
    </p:spTree>
    <p:extLst>
      <p:ext uri="{BB962C8B-B14F-4D97-AF65-F5344CB8AC3E}">
        <p14:creationId xmlns:p14="http://schemas.microsoft.com/office/powerpoint/2010/main" val="4257239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lgn="l"/>
            <a:r>
              <a:rPr lang="en-US" b="1" dirty="0">
                <a:solidFill>
                  <a:schemeClr val="bg1"/>
                </a:solidFill>
              </a:rPr>
              <a:t>Implications for </a:t>
            </a:r>
            <a:r>
              <a:rPr lang="en-US" b="1" dirty="0" smtClean="0">
                <a:solidFill>
                  <a:schemeClr val="bg1"/>
                </a:solidFill>
              </a:rPr>
              <a:t>Practice:</a:t>
            </a:r>
            <a:endParaRPr lang="en-US" b="1" dirty="0">
              <a:solidFill>
                <a:schemeClr val="bg1"/>
              </a:solidFill>
            </a:endParaRPr>
          </a:p>
        </p:txBody>
      </p:sp>
      <p:sp>
        <p:nvSpPr>
          <p:cNvPr id="3" name="Content Placeholder 2"/>
          <p:cNvSpPr>
            <a:spLocks noGrp="1"/>
          </p:cNvSpPr>
          <p:nvPr>
            <p:ph idx="1"/>
          </p:nvPr>
        </p:nvSpPr>
        <p:spPr/>
        <p:txBody>
          <a:bodyPr>
            <a:normAutofit/>
          </a:bodyPr>
          <a:lstStyle/>
          <a:p>
            <a:pPr lvl="0"/>
            <a:r>
              <a:rPr lang="en-US" sz="2800" dirty="0">
                <a:solidFill>
                  <a:schemeClr val="bg1"/>
                </a:solidFill>
              </a:rPr>
              <a:t>Continue sharing examples of good practice </a:t>
            </a:r>
            <a:endParaRPr lang="en-US" sz="2800" dirty="0" smtClean="0">
              <a:solidFill>
                <a:schemeClr val="bg1"/>
              </a:solidFill>
            </a:endParaRPr>
          </a:p>
          <a:p>
            <a:pPr lvl="0">
              <a:spcBef>
                <a:spcPts val="3600"/>
              </a:spcBef>
            </a:pPr>
            <a:r>
              <a:rPr lang="en-US" sz="2800" dirty="0" smtClean="0">
                <a:solidFill>
                  <a:schemeClr val="bg1"/>
                </a:solidFill>
              </a:rPr>
              <a:t>Ensure career guidance interventions are effectively implemented and are used as they were designed unless evaluation data indicates the need for a change</a:t>
            </a:r>
            <a:endParaRPr lang="en-US" sz="2800" dirty="0">
              <a:solidFill>
                <a:schemeClr val="bg1"/>
              </a:solidFill>
            </a:endParaRPr>
          </a:p>
        </p:txBody>
      </p:sp>
    </p:spTree>
    <p:extLst>
      <p:ext uri="{BB962C8B-B14F-4D97-AF65-F5344CB8AC3E}">
        <p14:creationId xmlns:p14="http://schemas.microsoft.com/office/powerpoint/2010/main" val="256777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lgn="l"/>
            <a:r>
              <a:rPr lang="en-US" b="1" dirty="0">
                <a:solidFill>
                  <a:schemeClr val="bg1"/>
                </a:solidFill>
              </a:rPr>
              <a:t>Implications </a:t>
            </a:r>
            <a:r>
              <a:rPr lang="en-US" b="1" dirty="0" smtClean="0">
                <a:solidFill>
                  <a:schemeClr val="bg1"/>
                </a:solidFill>
              </a:rPr>
              <a:t>for Research:</a:t>
            </a:r>
            <a:endParaRPr lang="en-US" b="1" dirty="0">
              <a:solidFill>
                <a:schemeClr val="bg1"/>
              </a:solidFill>
            </a:endParaRPr>
          </a:p>
        </p:txBody>
      </p:sp>
      <p:sp>
        <p:nvSpPr>
          <p:cNvPr id="3" name="Content Placeholder 2"/>
          <p:cNvSpPr>
            <a:spLocks noGrp="1"/>
          </p:cNvSpPr>
          <p:nvPr>
            <p:ph idx="1"/>
          </p:nvPr>
        </p:nvSpPr>
        <p:spPr/>
        <p:txBody>
          <a:bodyPr>
            <a:noAutofit/>
          </a:bodyPr>
          <a:lstStyle/>
          <a:p>
            <a:pPr lvl="0"/>
            <a:r>
              <a:rPr lang="en-US" sz="2800" dirty="0">
                <a:solidFill>
                  <a:schemeClr val="bg1"/>
                </a:solidFill>
              </a:rPr>
              <a:t>Encourage collaborative partnerships among researchers, practitioners delivering services, and developers of career guidance resources in examining </a:t>
            </a:r>
            <a:r>
              <a:rPr lang="en-US" sz="2800" dirty="0" smtClean="0">
                <a:solidFill>
                  <a:schemeClr val="bg1"/>
                </a:solidFill>
              </a:rPr>
              <a:t>ROI</a:t>
            </a:r>
            <a:endParaRPr lang="en-US" sz="2800" dirty="0">
              <a:solidFill>
                <a:schemeClr val="bg1"/>
              </a:solidFill>
            </a:endParaRPr>
          </a:p>
          <a:p>
            <a:pPr lvl="0">
              <a:spcBef>
                <a:spcPts val="3600"/>
              </a:spcBef>
            </a:pPr>
            <a:r>
              <a:rPr lang="en-US" sz="2800" dirty="0">
                <a:solidFill>
                  <a:schemeClr val="bg1"/>
                </a:solidFill>
              </a:rPr>
              <a:t>Research the effectiveness of accountability and return on investment data on ongoing policy </a:t>
            </a:r>
            <a:r>
              <a:rPr lang="en-US" sz="2800" dirty="0" smtClean="0">
                <a:solidFill>
                  <a:schemeClr val="bg1"/>
                </a:solidFill>
              </a:rPr>
              <a:t>development</a:t>
            </a:r>
          </a:p>
          <a:p>
            <a:pPr lvl="0">
              <a:spcBef>
                <a:spcPts val="3600"/>
              </a:spcBef>
            </a:pPr>
            <a:r>
              <a:rPr lang="en-US" sz="2800" dirty="0" smtClean="0">
                <a:solidFill>
                  <a:schemeClr val="bg1"/>
                </a:solidFill>
              </a:rPr>
              <a:t>Establish </a:t>
            </a:r>
            <a:r>
              <a:rPr lang="en-US" sz="2800" dirty="0">
                <a:solidFill>
                  <a:schemeClr val="bg1"/>
                </a:solidFill>
              </a:rPr>
              <a:t>valid ROI measures for individuals, employers, and </a:t>
            </a:r>
            <a:r>
              <a:rPr lang="en-US" sz="2800" dirty="0" smtClean="0">
                <a:solidFill>
                  <a:schemeClr val="bg1"/>
                </a:solidFill>
              </a:rPr>
              <a:t>society</a:t>
            </a:r>
            <a:endParaRPr lang="en-US" sz="2800" dirty="0">
              <a:solidFill>
                <a:schemeClr val="bg1"/>
              </a:solidFill>
            </a:endParaRPr>
          </a:p>
        </p:txBody>
      </p:sp>
    </p:spTree>
    <p:extLst>
      <p:ext uri="{BB962C8B-B14F-4D97-AF65-F5344CB8AC3E}">
        <p14:creationId xmlns:p14="http://schemas.microsoft.com/office/powerpoint/2010/main" val="2629599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lgn="l"/>
            <a:r>
              <a:rPr lang="en-US" b="1" dirty="0">
                <a:solidFill>
                  <a:schemeClr val="bg1"/>
                </a:solidFill>
              </a:rPr>
              <a:t>Implications for </a:t>
            </a:r>
            <a:r>
              <a:rPr lang="en-US" b="1" dirty="0" smtClean="0">
                <a:solidFill>
                  <a:schemeClr val="bg1"/>
                </a:solidFill>
              </a:rPr>
              <a:t>Policy:</a:t>
            </a:r>
            <a:endParaRPr lang="en-US" b="1" dirty="0">
              <a:solidFill>
                <a:schemeClr val="bg1"/>
              </a:solidFill>
            </a:endParaRPr>
          </a:p>
        </p:txBody>
      </p:sp>
      <p:sp>
        <p:nvSpPr>
          <p:cNvPr id="3" name="Content Placeholder 2"/>
          <p:cNvSpPr>
            <a:spLocks noGrp="1"/>
          </p:cNvSpPr>
          <p:nvPr>
            <p:ph idx="1"/>
          </p:nvPr>
        </p:nvSpPr>
        <p:spPr/>
        <p:txBody>
          <a:bodyPr>
            <a:normAutofit/>
          </a:bodyPr>
          <a:lstStyle/>
          <a:p>
            <a:pPr lvl="0"/>
            <a:r>
              <a:rPr lang="en-US" sz="2800" dirty="0">
                <a:solidFill>
                  <a:schemeClr val="bg1"/>
                </a:solidFill>
              </a:rPr>
              <a:t>Keep the pace of new policy development congruent with organizations capacity to keep up with </a:t>
            </a:r>
            <a:r>
              <a:rPr lang="en-US" sz="2800" dirty="0" smtClean="0">
                <a:solidFill>
                  <a:schemeClr val="bg1"/>
                </a:solidFill>
              </a:rPr>
              <a:t>change</a:t>
            </a:r>
            <a:endParaRPr lang="en-US" sz="2800" dirty="0">
              <a:solidFill>
                <a:schemeClr val="bg1"/>
              </a:solidFill>
            </a:endParaRPr>
          </a:p>
          <a:p>
            <a:pPr lvl="0">
              <a:spcBef>
                <a:spcPts val="3600"/>
              </a:spcBef>
            </a:pPr>
            <a:r>
              <a:rPr lang="en-US" sz="2800" dirty="0">
                <a:solidFill>
                  <a:schemeClr val="bg1"/>
                </a:solidFill>
              </a:rPr>
              <a:t>Consider the costs of establishing evidence on return on investment in relation to the costs of delivering career guidance services, especially during time of decreasing public </a:t>
            </a:r>
            <a:r>
              <a:rPr lang="en-US" sz="2800" dirty="0" smtClean="0">
                <a:solidFill>
                  <a:schemeClr val="bg1"/>
                </a:solidFill>
              </a:rPr>
              <a:t>resources</a:t>
            </a:r>
            <a:endParaRPr lang="en-US" sz="2800" dirty="0">
              <a:solidFill>
                <a:schemeClr val="bg1"/>
              </a:solidFill>
            </a:endParaRPr>
          </a:p>
        </p:txBody>
      </p:sp>
    </p:spTree>
    <p:extLst>
      <p:ext uri="{BB962C8B-B14F-4D97-AF65-F5344CB8AC3E}">
        <p14:creationId xmlns:p14="http://schemas.microsoft.com/office/powerpoint/2010/main" val="722656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lgn="l"/>
            <a:r>
              <a:rPr lang="en-US" b="1" dirty="0">
                <a:solidFill>
                  <a:schemeClr val="bg1"/>
                </a:solidFill>
              </a:rPr>
              <a:t>Questions to Stimulate </a:t>
            </a:r>
            <a:r>
              <a:rPr lang="en-US" b="1" dirty="0" smtClean="0">
                <a:solidFill>
                  <a:schemeClr val="bg1"/>
                </a:solidFill>
              </a:rPr>
              <a:t>Discussion:</a:t>
            </a:r>
            <a:endParaRPr lang="en-US" b="1" dirty="0">
              <a:solidFill>
                <a:schemeClr val="bg1"/>
              </a:solidFill>
            </a:endParaRPr>
          </a:p>
        </p:txBody>
      </p:sp>
      <p:sp>
        <p:nvSpPr>
          <p:cNvPr id="3" name="Content Placeholder 2"/>
          <p:cNvSpPr>
            <a:spLocks noGrp="1"/>
          </p:cNvSpPr>
          <p:nvPr>
            <p:ph idx="1"/>
          </p:nvPr>
        </p:nvSpPr>
        <p:spPr>
          <a:xfrm>
            <a:off x="628650" y="1412777"/>
            <a:ext cx="7886700" cy="5177494"/>
          </a:xfrm>
        </p:spPr>
        <p:txBody>
          <a:bodyPr>
            <a:normAutofit/>
          </a:bodyPr>
          <a:lstStyle/>
          <a:p>
            <a:r>
              <a:rPr lang="en-US" sz="2400" dirty="0">
                <a:solidFill>
                  <a:schemeClr val="bg1"/>
                </a:solidFill>
              </a:rPr>
              <a:t>In your country, where are you with respect to measuring what is easy vs. what is important in terms of evidence? Where would you like to be? What are one or two "important to measure" areas you would like to see progress? What steps could your country take to move these forward</a:t>
            </a:r>
            <a:r>
              <a:rPr lang="en-US" sz="2400" dirty="0" smtClean="0">
                <a:solidFill>
                  <a:schemeClr val="bg1"/>
                </a:solidFill>
              </a:rPr>
              <a:t>?</a:t>
            </a:r>
            <a:r>
              <a:rPr lang="en-US" sz="2400" dirty="0">
                <a:solidFill>
                  <a:schemeClr val="bg1"/>
                </a:solidFill>
              </a:rPr>
              <a:t> </a:t>
            </a:r>
          </a:p>
          <a:p>
            <a:pPr>
              <a:spcBef>
                <a:spcPts val="1800"/>
              </a:spcBef>
            </a:pPr>
            <a:r>
              <a:rPr lang="en-US" sz="2400" dirty="0">
                <a:solidFill>
                  <a:schemeClr val="bg1"/>
                </a:solidFill>
              </a:rPr>
              <a:t>There is significant data on ROI with respect to career and employment services, but the data does not seem to impact on policy makers. What ideas could be tried to attempt to bridge the divide between evidence and policy action</a:t>
            </a:r>
            <a:r>
              <a:rPr lang="en-US" sz="2400" dirty="0" smtClean="0">
                <a:solidFill>
                  <a:schemeClr val="bg1"/>
                </a:solidFill>
              </a:rPr>
              <a:t>?</a:t>
            </a:r>
            <a:endParaRPr lang="en-US" sz="2400" dirty="0">
              <a:solidFill>
                <a:schemeClr val="bg1"/>
              </a:solidFill>
            </a:endParaRPr>
          </a:p>
        </p:txBody>
      </p:sp>
    </p:spTree>
    <p:extLst>
      <p:ext uri="{BB962C8B-B14F-4D97-AF65-F5344CB8AC3E}">
        <p14:creationId xmlns:p14="http://schemas.microsoft.com/office/powerpoint/2010/main" val="1978363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b="1" dirty="0">
                <a:solidFill>
                  <a:schemeClr val="bg1"/>
                </a:solidFill>
              </a:rPr>
              <a:t>Questions to Stimulate </a:t>
            </a:r>
            <a:r>
              <a:rPr lang="en-US" b="1" dirty="0" smtClean="0">
                <a:solidFill>
                  <a:schemeClr val="bg1"/>
                </a:solidFill>
              </a:rPr>
              <a:t>Discussion:</a:t>
            </a:r>
            <a:endParaRPr lang="en-US" b="1" dirty="0">
              <a:solidFill>
                <a:schemeClr val="bg1"/>
              </a:solidFill>
            </a:endParaRPr>
          </a:p>
        </p:txBody>
      </p:sp>
      <p:sp>
        <p:nvSpPr>
          <p:cNvPr id="3" name="Content Placeholder 2"/>
          <p:cNvSpPr>
            <a:spLocks noGrp="1"/>
          </p:cNvSpPr>
          <p:nvPr>
            <p:ph idx="1"/>
          </p:nvPr>
        </p:nvSpPr>
        <p:spPr>
          <a:xfrm>
            <a:off x="628650" y="1556793"/>
            <a:ext cx="7886700" cy="5033478"/>
          </a:xfrm>
        </p:spPr>
        <p:txBody>
          <a:bodyPr>
            <a:normAutofit/>
          </a:bodyPr>
          <a:lstStyle/>
          <a:p>
            <a:pPr marL="0" lvl="0" indent="0">
              <a:buNone/>
            </a:pPr>
            <a:r>
              <a:rPr lang="en-US" sz="2400" i="1" dirty="0" smtClean="0">
                <a:solidFill>
                  <a:schemeClr val="bg1"/>
                </a:solidFill>
              </a:rPr>
              <a:t>There </a:t>
            </a:r>
            <a:r>
              <a:rPr lang="en-US" sz="2400" i="1" dirty="0">
                <a:solidFill>
                  <a:schemeClr val="bg1"/>
                </a:solidFill>
              </a:rPr>
              <a:t>has been some suggestion that we need a common evaluation framework and agreed upon indicators internationally (CRWG) in order to really make the case with funders and policy makers. </a:t>
            </a:r>
            <a:r>
              <a:rPr lang="en-US" sz="2400" dirty="0" smtClean="0">
                <a:solidFill>
                  <a:schemeClr val="bg1"/>
                </a:solidFill>
              </a:rPr>
              <a:t>Assuming </a:t>
            </a:r>
            <a:r>
              <a:rPr lang="en-US" sz="2400" dirty="0">
                <a:solidFill>
                  <a:schemeClr val="bg1"/>
                </a:solidFill>
              </a:rPr>
              <a:t>we could come to agreement, </a:t>
            </a:r>
            <a:endParaRPr lang="en-US" sz="2400" dirty="0" smtClean="0">
              <a:solidFill>
                <a:schemeClr val="bg1"/>
              </a:solidFill>
            </a:endParaRPr>
          </a:p>
          <a:p>
            <a:pPr marL="0" lvl="0" indent="0">
              <a:buNone/>
            </a:pPr>
            <a:endParaRPr lang="en-US" sz="2400" dirty="0">
              <a:solidFill>
                <a:schemeClr val="bg1"/>
              </a:solidFill>
            </a:endParaRPr>
          </a:p>
          <a:p>
            <a:pPr marL="0" lvl="0" indent="0">
              <a:buNone/>
            </a:pPr>
            <a:r>
              <a:rPr lang="en-US" sz="2400" b="1" dirty="0">
                <a:solidFill>
                  <a:schemeClr val="bg1"/>
                </a:solidFill>
              </a:rPr>
              <a:t>W</a:t>
            </a:r>
            <a:r>
              <a:rPr lang="en-US" sz="2400" b="1" dirty="0" smtClean="0">
                <a:solidFill>
                  <a:schemeClr val="bg1"/>
                </a:solidFill>
              </a:rPr>
              <a:t>hat </a:t>
            </a:r>
            <a:r>
              <a:rPr lang="en-US" sz="2400" b="1" dirty="0">
                <a:solidFill>
                  <a:schemeClr val="bg1"/>
                </a:solidFill>
              </a:rPr>
              <a:t>would be realistic for your country to do to actually take this framework and these indicators forward in order to create strong international evidence? What would have to happen?</a:t>
            </a:r>
          </a:p>
          <a:p>
            <a:endParaRPr lang="en-US" sz="2800" dirty="0">
              <a:solidFill>
                <a:schemeClr val="bg1"/>
              </a:solidFill>
            </a:endParaRPr>
          </a:p>
        </p:txBody>
      </p:sp>
    </p:spTree>
    <p:extLst>
      <p:ext uri="{BB962C8B-B14F-4D97-AF65-F5344CB8AC3E}">
        <p14:creationId xmlns:p14="http://schemas.microsoft.com/office/powerpoint/2010/main" val="540120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p:cNvSpPr>
            <a:spLocks noGrp="1"/>
          </p:cNvSpPr>
          <p:nvPr>
            <p:ph type="title"/>
          </p:nvPr>
        </p:nvSpPr>
        <p:spPr/>
        <p:txBody>
          <a:bodyPr/>
          <a:lstStyle/>
          <a:p>
            <a:pPr algn="l"/>
            <a:r>
              <a:rPr lang="en-US" b="1" dirty="0" smtClean="0">
                <a:solidFill>
                  <a:schemeClr val="bg1"/>
                </a:solidFill>
              </a:rPr>
              <a:t>Organization of the Presentation:</a:t>
            </a:r>
            <a:endParaRPr lang="en-US" b="1" dirty="0">
              <a:solidFill>
                <a:schemeClr val="bg1"/>
              </a:solidFill>
            </a:endParaRPr>
          </a:p>
        </p:txBody>
      </p:sp>
      <p:sp>
        <p:nvSpPr>
          <p:cNvPr id="3" name="Content Placeholder 2"/>
          <p:cNvSpPr>
            <a:spLocks noGrp="1"/>
          </p:cNvSpPr>
          <p:nvPr>
            <p:ph idx="1"/>
          </p:nvPr>
        </p:nvSpPr>
        <p:spPr/>
        <p:txBody>
          <a:bodyPr>
            <a:noAutofit/>
          </a:bodyPr>
          <a:lstStyle/>
          <a:p>
            <a:pPr>
              <a:spcBef>
                <a:spcPts val="3000"/>
              </a:spcBef>
            </a:pPr>
            <a:r>
              <a:rPr lang="en-US" sz="2800" dirty="0">
                <a:solidFill>
                  <a:schemeClr val="bg1"/>
                </a:solidFill>
              </a:rPr>
              <a:t>The Nature of the Problem</a:t>
            </a:r>
          </a:p>
          <a:p>
            <a:pPr>
              <a:spcBef>
                <a:spcPts val="3000"/>
              </a:spcBef>
            </a:pPr>
            <a:r>
              <a:rPr lang="en-US" sz="2800" dirty="0">
                <a:solidFill>
                  <a:schemeClr val="bg1"/>
                </a:solidFill>
              </a:rPr>
              <a:t>Key Findings</a:t>
            </a:r>
          </a:p>
          <a:p>
            <a:pPr lvl="1">
              <a:spcBef>
                <a:spcPts val="3000"/>
              </a:spcBef>
            </a:pPr>
            <a:r>
              <a:rPr lang="en-US" dirty="0">
                <a:solidFill>
                  <a:schemeClr val="bg1"/>
                </a:solidFill>
              </a:rPr>
              <a:t>Emerging Promising Practices</a:t>
            </a:r>
          </a:p>
          <a:p>
            <a:pPr lvl="1">
              <a:spcBef>
                <a:spcPts val="3000"/>
              </a:spcBef>
            </a:pPr>
            <a:r>
              <a:rPr lang="en-US" dirty="0">
                <a:solidFill>
                  <a:schemeClr val="bg1"/>
                </a:solidFill>
              </a:rPr>
              <a:t>Emerging Challenges</a:t>
            </a:r>
          </a:p>
          <a:p>
            <a:pPr>
              <a:spcBef>
                <a:spcPts val="3000"/>
              </a:spcBef>
            </a:pPr>
            <a:r>
              <a:rPr lang="en-US" sz="2800" dirty="0">
                <a:solidFill>
                  <a:schemeClr val="bg1"/>
                </a:solidFill>
              </a:rPr>
              <a:t>Implications for Practice, Research, and Policy</a:t>
            </a:r>
          </a:p>
          <a:p>
            <a:pPr>
              <a:spcBef>
                <a:spcPts val="3000"/>
              </a:spcBef>
            </a:pPr>
            <a:r>
              <a:rPr lang="en-US" sz="2800" dirty="0">
                <a:solidFill>
                  <a:schemeClr val="bg1"/>
                </a:solidFill>
              </a:rPr>
              <a:t>Questions to Stimulate </a:t>
            </a:r>
            <a:r>
              <a:rPr lang="en-US" sz="2800" dirty="0" smtClean="0">
                <a:solidFill>
                  <a:schemeClr val="bg1"/>
                </a:solidFill>
              </a:rPr>
              <a:t>Discussion</a:t>
            </a:r>
            <a:endParaRPr lang="en-US" sz="2800" dirty="0">
              <a:solidFill>
                <a:schemeClr val="bg1"/>
              </a:solidFill>
            </a:endParaRPr>
          </a:p>
        </p:txBody>
      </p:sp>
    </p:spTree>
    <p:extLst>
      <p:ext uri="{BB962C8B-B14F-4D97-AF65-F5344CB8AC3E}">
        <p14:creationId xmlns:p14="http://schemas.microsoft.com/office/powerpoint/2010/main" val="16401578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520" y="-99392"/>
            <a:ext cx="9252520" cy="695739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CA" dirty="0" smtClean="0">
                <a:solidFill>
                  <a:schemeClr val="bg1"/>
                </a:solidFill>
              </a:rPr>
              <a:t>Workshop #4: Why Return on Investment Matters</a:t>
            </a:r>
            <a:endParaRPr lang="en-CA" dirty="0">
              <a:solidFill>
                <a:schemeClr val="bg1"/>
              </a:solidFill>
            </a:endParaRPr>
          </a:p>
        </p:txBody>
      </p:sp>
      <p:sp>
        <p:nvSpPr>
          <p:cNvPr id="3" name="Content Placeholder 2"/>
          <p:cNvSpPr>
            <a:spLocks noGrp="1"/>
          </p:cNvSpPr>
          <p:nvPr>
            <p:ph idx="1"/>
          </p:nvPr>
        </p:nvSpPr>
        <p:spPr/>
        <p:txBody>
          <a:bodyPr/>
          <a:lstStyle/>
          <a:p>
            <a:pPr marL="0" indent="0">
              <a:buNone/>
            </a:pPr>
            <a:endParaRPr lang="en-CA" dirty="0" smtClean="0">
              <a:solidFill>
                <a:schemeClr val="bg1"/>
              </a:solidFill>
            </a:endParaRPr>
          </a:p>
          <a:p>
            <a:pPr marL="0" indent="0">
              <a:buNone/>
            </a:pPr>
            <a:endParaRPr lang="en-CA" dirty="0">
              <a:solidFill>
                <a:schemeClr val="bg1"/>
              </a:solidFill>
            </a:endParaRPr>
          </a:p>
          <a:p>
            <a:pPr marL="0" indent="0" algn="ctr">
              <a:buNone/>
            </a:pPr>
            <a:r>
              <a:rPr lang="en-CA" dirty="0" smtClean="0">
                <a:solidFill>
                  <a:schemeClr val="bg1"/>
                </a:solidFill>
              </a:rPr>
              <a:t>What arguments most persuaded you? Why?</a:t>
            </a:r>
          </a:p>
          <a:p>
            <a:pPr marL="0" indent="0" algn="ctr">
              <a:buNone/>
            </a:pPr>
            <a:endParaRPr lang="en-CA" dirty="0" smtClean="0">
              <a:solidFill>
                <a:schemeClr val="bg1"/>
              </a:solidFill>
            </a:endParaRPr>
          </a:p>
          <a:p>
            <a:pPr marL="0" indent="0" algn="ctr">
              <a:buNone/>
            </a:pPr>
            <a:r>
              <a:rPr lang="en-CA" dirty="0" smtClean="0">
                <a:solidFill>
                  <a:schemeClr val="bg1"/>
                </a:solidFill>
              </a:rPr>
              <a:t>What arguments would/could you take to your country? How?</a:t>
            </a:r>
            <a:endParaRPr lang="en-CA" dirty="0">
              <a:solidFill>
                <a:schemeClr val="bg1"/>
              </a:solidFill>
            </a:endParaRPr>
          </a:p>
        </p:txBody>
      </p:sp>
    </p:spTree>
    <p:extLst>
      <p:ext uri="{BB962C8B-B14F-4D97-AF65-F5344CB8AC3E}">
        <p14:creationId xmlns:p14="http://schemas.microsoft.com/office/powerpoint/2010/main" val="16650171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412776"/>
            <a:ext cx="8229600" cy="1143000"/>
          </a:xfrm>
        </p:spPr>
        <p:txBody>
          <a:bodyPr>
            <a:normAutofit fontScale="90000"/>
          </a:bodyPr>
          <a:lstStyle/>
          <a:p>
            <a:r>
              <a:rPr lang="en-US" sz="9800" b="1" dirty="0" smtClean="0">
                <a:solidFill>
                  <a:schemeClr val="bg1"/>
                </a:solidFill>
              </a:rPr>
              <a:t>Workshop #4: </a:t>
            </a:r>
            <a:r>
              <a:rPr lang="en-US" b="1" dirty="0" smtClean="0">
                <a:solidFill>
                  <a:schemeClr val="bg1"/>
                </a:solidFill>
              </a:rPr>
              <a:t/>
            </a:r>
            <a:br>
              <a:rPr lang="en-US" b="1" dirty="0" smtClean="0">
                <a:solidFill>
                  <a:schemeClr val="bg1"/>
                </a:solidFill>
              </a:rPr>
            </a:br>
            <a:r>
              <a:rPr lang="en-US" b="1" dirty="0" smtClean="0">
                <a:solidFill>
                  <a:schemeClr val="bg1"/>
                </a:solidFill>
              </a:rPr>
              <a:t>Why ROI Matters</a:t>
            </a:r>
            <a:endParaRPr lang="en-US" b="1" dirty="0">
              <a:solidFill>
                <a:schemeClr val="bg1"/>
              </a:solidFill>
            </a:endParaRPr>
          </a:p>
        </p:txBody>
      </p:sp>
      <p:sp>
        <p:nvSpPr>
          <p:cNvPr id="5" name="Content Placeholder 2"/>
          <p:cNvSpPr>
            <a:spLocks noGrp="1"/>
          </p:cNvSpPr>
          <p:nvPr>
            <p:ph idx="1"/>
          </p:nvPr>
        </p:nvSpPr>
        <p:spPr>
          <a:xfrm>
            <a:off x="457200" y="2276872"/>
            <a:ext cx="8229600" cy="4525963"/>
          </a:xfrm>
        </p:spPr>
        <p:txBody>
          <a:bodyPr/>
          <a:lstStyle/>
          <a:p>
            <a:pPr marL="0" indent="0">
              <a:buNone/>
            </a:pPr>
            <a:endParaRPr lang="en-CA" dirty="0" smtClean="0">
              <a:solidFill>
                <a:schemeClr val="bg1"/>
              </a:solidFill>
            </a:endParaRPr>
          </a:p>
          <a:p>
            <a:pPr marL="0" indent="0">
              <a:buNone/>
            </a:pPr>
            <a:endParaRPr lang="en-CA" dirty="0">
              <a:solidFill>
                <a:schemeClr val="bg1"/>
              </a:solidFill>
            </a:endParaRPr>
          </a:p>
          <a:p>
            <a:pPr marL="0" indent="0" algn="ctr">
              <a:buNone/>
            </a:pPr>
            <a:r>
              <a:rPr lang="en-CA" dirty="0" smtClean="0">
                <a:solidFill>
                  <a:schemeClr val="bg1"/>
                </a:solidFill>
              </a:rPr>
              <a:t>What arguments most persuaded you? Why?</a:t>
            </a:r>
          </a:p>
          <a:p>
            <a:pPr marL="0" indent="0" algn="ctr">
              <a:buNone/>
            </a:pPr>
            <a:endParaRPr lang="en-CA" dirty="0" smtClean="0">
              <a:solidFill>
                <a:schemeClr val="bg1"/>
              </a:solidFill>
            </a:endParaRPr>
          </a:p>
          <a:p>
            <a:pPr marL="0" indent="0" algn="ctr">
              <a:buNone/>
            </a:pPr>
            <a:r>
              <a:rPr lang="en-CA" dirty="0" smtClean="0">
                <a:solidFill>
                  <a:schemeClr val="bg1"/>
                </a:solidFill>
              </a:rPr>
              <a:t>What arguments would/could you take to your country? How?</a:t>
            </a:r>
            <a:endParaRPr lang="en-CA" dirty="0">
              <a:solidFill>
                <a:schemeClr val="bg1"/>
              </a:solidFill>
            </a:endParaRPr>
          </a:p>
        </p:txBody>
      </p:sp>
    </p:spTree>
    <p:extLst>
      <p:ext uri="{BB962C8B-B14F-4D97-AF65-F5344CB8AC3E}">
        <p14:creationId xmlns:p14="http://schemas.microsoft.com/office/powerpoint/2010/main" val="2325473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ctrTitle"/>
          </p:nvPr>
        </p:nvSpPr>
        <p:spPr>
          <a:xfrm>
            <a:off x="685800" y="2708920"/>
            <a:ext cx="7772400" cy="1470025"/>
          </a:xfrm>
        </p:spPr>
        <p:txBody>
          <a:bodyPr>
            <a:normAutofit/>
          </a:bodyPr>
          <a:lstStyle/>
          <a:p>
            <a:r>
              <a:rPr lang="en-US" b="1" dirty="0" smtClean="0">
                <a:solidFill>
                  <a:schemeClr val="bg1"/>
                </a:solidFill>
              </a:rPr>
              <a:t>Conclusions: Why (ROI) Matters</a:t>
            </a:r>
            <a:endParaRPr lang="fi-FI" dirty="0">
              <a:solidFill>
                <a:schemeClr val="bg1"/>
              </a:solidFill>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3174" y="908720"/>
            <a:ext cx="2381250" cy="1838325"/>
          </a:xfrm>
          <a:prstGeom prst="rect">
            <a:avLst/>
          </a:prstGeom>
        </p:spPr>
      </p:pic>
    </p:spTree>
    <p:extLst>
      <p:ext uri="{BB962C8B-B14F-4D97-AF65-F5344CB8AC3E}">
        <p14:creationId xmlns:p14="http://schemas.microsoft.com/office/powerpoint/2010/main" val="20275363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pPr algn="l"/>
            <a:r>
              <a:rPr lang="en-US" b="1" dirty="0" smtClean="0">
                <a:solidFill>
                  <a:schemeClr val="bg1"/>
                </a:solidFill>
              </a:rPr>
              <a:t>Key Policy Areas for the Conference:</a:t>
            </a:r>
            <a:endParaRPr lang="en-US" b="1" dirty="0">
              <a:solidFill>
                <a:schemeClr val="bg1"/>
              </a:solidFill>
            </a:endParaRPr>
          </a:p>
        </p:txBody>
      </p:sp>
      <p:sp>
        <p:nvSpPr>
          <p:cNvPr id="3" name="Content Placeholder 2"/>
          <p:cNvSpPr>
            <a:spLocks noGrp="1"/>
          </p:cNvSpPr>
          <p:nvPr>
            <p:ph idx="1"/>
          </p:nvPr>
        </p:nvSpPr>
        <p:spPr/>
        <p:txBody>
          <a:bodyPr>
            <a:normAutofit/>
          </a:bodyPr>
          <a:lstStyle/>
          <a:p>
            <a:pPr marL="514350" indent="-514350">
              <a:spcBef>
                <a:spcPts val="3000"/>
              </a:spcBef>
              <a:buFont typeface="+mj-lt"/>
              <a:buAutoNum type="arabicPeriod"/>
            </a:pPr>
            <a:r>
              <a:rPr lang="en-US" sz="2800" dirty="0">
                <a:solidFill>
                  <a:schemeClr val="bg1"/>
                </a:solidFill>
              </a:rPr>
              <a:t>Engaging </a:t>
            </a:r>
            <a:r>
              <a:rPr lang="en-US" sz="2800" dirty="0" smtClean="0">
                <a:solidFill>
                  <a:schemeClr val="bg1"/>
                </a:solidFill>
              </a:rPr>
              <a:t>Employers</a:t>
            </a:r>
            <a:endParaRPr lang="en-US" sz="2800" dirty="0">
              <a:solidFill>
                <a:schemeClr val="bg1"/>
              </a:solidFill>
            </a:endParaRPr>
          </a:p>
          <a:p>
            <a:pPr marL="514350" indent="-514350">
              <a:spcBef>
                <a:spcPts val="3000"/>
              </a:spcBef>
              <a:buFont typeface="+mj-lt"/>
              <a:buAutoNum type="arabicPeriod"/>
            </a:pPr>
            <a:r>
              <a:rPr lang="en-US" sz="2800" dirty="0" smtClean="0">
                <a:solidFill>
                  <a:schemeClr val="bg1"/>
                </a:solidFill>
              </a:rPr>
              <a:t>Emerging Technologies</a:t>
            </a:r>
          </a:p>
          <a:p>
            <a:pPr marL="514350" indent="-514350">
              <a:spcBef>
                <a:spcPts val="3000"/>
              </a:spcBef>
              <a:buFont typeface="+mj-lt"/>
              <a:buAutoNum type="arabicPeriod"/>
            </a:pPr>
            <a:r>
              <a:rPr lang="en-US" sz="3600" b="1" dirty="0" smtClean="0">
                <a:solidFill>
                  <a:schemeClr val="bg1"/>
                </a:solidFill>
              </a:rPr>
              <a:t>Return </a:t>
            </a:r>
            <a:r>
              <a:rPr lang="en-US" sz="3600" b="1" dirty="0">
                <a:solidFill>
                  <a:schemeClr val="bg1"/>
                </a:solidFill>
              </a:rPr>
              <a:t>on </a:t>
            </a:r>
            <a:r>
              <a:rPr lang="en-US" sz="3600" b="1" dirty="0" smtClean="0">
                <a:solidFill>
                  <a:schemeClr val="bg1"/>
                </a:solidFill>
              </a:rPr>
              <a:t>Investment </a:t>
            </a:r>
            <a:r>
              <a:rPr lang="en-US" sz="3600" b="1" dirty="0">
                <a:solidFill>
                  <a:schemeClr val="bg1"/>
                </a:solidFill>
              </a:rPr>
              <a:t>(ROI</a:t>
            </a:r>
            <a:r>
              <a:rPr lang="en-US" sz="3600" b="1" dirty="0" smtClean="0">
                <a:solidFill>
                  <a:schemeClr val="bg1"/>
                </a:solidFill>
              </a:rPr>
              <a:t>)</a:t>
            </a:r>
          </a:p>
          <a:p>
            <a:pPr marL="514350" indent="-514350">
              <a:spcBef>
                <a:spcPts val="3000"/>
              </a:spcBef>
              <a:buFont typeface="+mj-lt"/>
              <a:buAutoNum type="arabicPeriod"/>
            </a:pPr>
            <a:r>
              <a:rPr lang="en-US" sz="2800" dirty="0" smtClean="0">
                <a:solidFill>
                  <a:schemeClr val="bg1"/>
                </a:solidFill>
              </a:rPr>
              <a:t>Integrated Policies: Creating Systems that Work</a:t>
            </a:r>
            <a:endParaRPr lang="en-US" sz="2800" dirty="0">
              <a:solidFill>
                <a:schemeClr val="bg1"/>
              </a:solidFill>
            </a:endParaRPr>
          </a:p>
        </p:txBody>
      </p:sp>
    </p:spTree>
    <p:extLst>
      <p:ext uri="{BB962C8B-B14F-4D97-AF65-F5344CB8AC3E}">
        <p14:creationId xmlns:p14="http://schemas.microsoft.com/office/powerpoint/2010/main" val="235120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itle 6"/>
          <p:cNvSpPr>
            <a:spLocks noGrp="1"/>
          </p:cNvSpPr>
          <p:nvPr>
            <p:ph type="title"/>
          </p:nvPr>
        </p:nvSpPr>
        <p:spPr>
          <a:xfrm>
            <a:off x="628650" y="282746"/>
            <a:ext cx="8119814" cy="1018833"/>
          </a:xfrm>
        </p:spPr>
        <p:txBody>
          <a:bodyPr>
            <a:normAutofit fontScale="90000"/>
          </a:bodyPr>
          <a:lstStyle/>
          <a:p>
            <a:pPr algn="l"/>
            <a:r>
              <a:rPr lang="en-US" b="1" dirty="0" smtClean="0">
                <a:solidFill>
                  <a:schemeClr val="bg1"/>
                </a:solidFill>
              </a:rPr>
              <a:t>Source of Data – 15 Country Reports:</a:t>
            </a:r>
            <a:endParaRPr lang="en-US" b="1" dirty="0">
              <a:solidFill>
                <a:schemeClr val="bg1"/>
              </a:solidFill>
            </a:endParaRPr>
          </a:p>
        </p:txBody>
      </p:sp>
      <p:sp>
        <p:nvSpPr>
          <p:cNvPr id="8" name="Content Placeholder 7"/>
          <p:cNvSpPr>
            <a:spLocks noGrp="1"/>
          </p:cNvSpPr>
          <p:nvPr>
            <p:ph sz="half" idx="1"/>
          </p:nvPr>
        </p:nvSpPr>
        <p:spPr>
          <a:xfrm>
            <a:off x="628650" y="1628799"/>
            <a:ext cx="3886200" cy="4088251"/>
          </a:xfrm>
        </p:spPr>
        <p:txBody>
          <a:bodyPr>
            <a:noAutofit/>
          </a:bodyPr>
          <a:lstStyle/>
          <a:p>
            <a:r>
              <a:rPr lang="en-US" sz="2400" dirty="0" smtClean="0">
                <a:solidFill>
                  <a:schemeClr val="bg1"/>
                </a:solidFill>
              </a:rPr>
              <a:t>Asia-Pacific Countries</a:t>
            </a:r>
          </a:p>
          <a:p>
            <a:r>
              <a:rPr lang="en-US" sz="2400" dirty="0" smtClean="0">
                <a:solidFill>
                  <a:schemeClr val="bg1"/>
                </a:solidFill>
              </a:rPr>
              <a:t>Austria</a:t>
            </a:r>
          </a:p>
          <a:p>
            <a:r>
              <a:rPr lang="en-US" sz="2400" dirty="0" smtClean="0">
                <a:solidFill>
                  <a:schemeClr val="bg1"/>
                </a:solidFill>
              </a:rPr>
              <a:t>Canada</a:t>
            </a:r>
          </a:p>
          <a:p>
            <a:r>
              <a:rPr lang="en-US" sz="2400" dirty="0" smtClean="0">
                <a:solidFill>
                  <a:schemeClr val="bg1"/>
                </a:solidFill>
              </a:rPr>
              <a:t>Denmark</a:t>
            </a:r>
          </a:p>
          <a:p>
            <a:r>
              <a:rPr lang="en-US" sz="2400" dirty="0" smtClean="0">
                <a:solidFill>
                  <a:schemeClr val="bg1"/>
                </a:solidFill>
              </a:rPr>
              <a:t>Estonia</a:t>
            </a:r>
          </a:p>
          <a:p>
            <a:r>
              <a:rPr lang="en-US" sz="2400" dirty="0" smtClean="0">
                <a:solidFill>
                  <a:schemeClr val="bg1"/>
                </a:solidFill>
              </a:rPr>
              <a:t>Finland</a:t>
            </a:r>
          </a:p>
          <a:p>
            <a:r>
              <a:rPr lang="en-US" sz="2400" dirty="0" smtClean="0">
                <a:solidFill>
                  <a:schemeClr val="bg1"/>
                </a:solidFill>
              </a:rPr>
              <a:t>India</a:t>
            </a:r>
          </a:p>
          <a:p>
            <a:r>
              <a:rPr lang="en-US" sz="2400" dirty="0" smtClean="0">
                <a:solidFill>
                  <a:schemeClr val="bg1"/>
                </a:solidFill>
              </a:rPr>
              <a:t>New Zealand</a:t>
            </a:r>
          </a:p>
        </p:txBody>
      </p:sp>
      <p:sp>
        <p:nvSpPr>
          <p:cNvPr id="9" name="Content Placeholder 8"/>
          <p:cNvSpPr>
            <a:spLocks noGrp="1"/>
          </p:cNvSpPr>
          <p:nvPr>
            <p:ph sz="half" idx="2"/>
          </p:nvPr>
        </p:nvSpPr>
        <p:spPr>
          <a:xfrm>
            <a:off x="4629150" y="1700807"/>
            <a:ext cx="3886200" cy="4016243"/>
          </a:xfrm>
        </p:spPr>
        <p:txBody>
          <a:bodyPr>
            <a:normAutofit/>
          </a:bodyPr>
          <a:lstStyle/>
          <a:p>
            <a:r>
              <a:rPr lang="en-US" sz="2400" dirty="0" smtClean="0">
                <a:solidFill>
                  <a:schemeClr val="bg1"/>
                </a:solidFill>
              </a:rPr>
              <a:t>Nigeria</a:t>
            </a:r>
          </a:p>
          <a:p>
            <a:r>
              <a:rPr lang="en-US" sz="2400" dirty="0" smtClean="0">
                <a:solidFill>
                  <a:schemeClr val="bg1"/>
                </a:solidFill>
              </a:rPr>
              <a:t>Qatar</a:t>
            </a:r>
          </a:p>
          <a:p>
            <a:r>
              <a:rPr lang="en-US" sz="2400" dirty="0" smtClean="0">
                <a:solidFill>
                  <a:schemeClr val="bg1"/>
                </a:solidFill>
              </a:rPr>
              <a:t>Saudi Arabia</a:t>
            </a:r>
          </a:p>
          <a:p>
            <a:r>
              <a:rPr lang="en-US" sz="2400" dirty="0" smtClean="0">
                <a:solidFill>
                  <a:schemeClr val="bg1"/>
                </a:solidFill>
              </a:rPr>
              <a:t>South Korea</a:t>
            </a:r>
          </a:p>
          <a:p>
            <a:r>
              <a:rPr lang="en-US" sz="2400" dirty="0" smtClean="0">
                <a:solidFill>
                  <a:schemeClr val="bg1"/>
                </a:solidFill>
              </a:rPr>
              <a:t>Tunisia</a:t>
            </a:r>
          </a:p>
          <a:p>
            <a:r>
              <a:rPr lang="en-US" sz="2400" dirty="0" smtClean="0">
                <a:solidFill>
                  <a:schemeClr val="bg1"/>
                </a:solidFill>
              </a:rPr>
              <a:t>United Kingdom</a:t>
            </a:r>
          </a:p>
          <a:p>
            <a:r>
              <a:rPr lang="en-US" sz="2400" dirty="0" smtClean="0">
                <a:solidFill>
                  <a:schemeClr val="bg1"/>
                </a:solidFill>
              </a:rPr>
              <a:t>United States</a:t>
            </a:r>
          </a:p>
        </p:txBody>
      </p:sp>
      <p:sp>
        <p:nvSpPr>
          <p:cNvPr id="2" name="TextBox 1"/>
          <p:cNvSpPr txBox="1"/>
          <p:nvPr/>
        </p:nvSpPr>
        <p:spPr>
          <a:xfrm>
            <a:off x="716692" y="5700576"/>
            <a:ext cx="7420232" cy="830997"/>
          </a:xfrm>
          <a:prstGeom prst="rect">
            <a:avLst/>
          </a:prstGeom>
          <a:noFill/>
        </p:spPr>
        <p:txBody>
          <a:bodyPr wrap="square" rtlCol="0">
            <a:spAutoFit/>
          </a:bodyPr>
          <a:lstStyle/>
          <a:p>
            <a:r>
              <a:rPr lang="en-US" sz="2400" i="1" dirty="0">
                <a:solidFill>
                  <a:schemeClr val="bg1"/>
                </a:solidFill>
              </a:rPr>
              <a:t>This paper synthesizes </a:t>
            </a:r>
            <a:r>
              <a:rPr lang="en-US" sz="2400" i="1" dirty="0" smtClean="0">
                <a:solidFill>
                  <a:schemeClr val="bg1"/>
                </a:solidFill>
              </a:rPr>
              <a:t>country </a:t>
            </a:r>
            <a:r>
              <a:rPr lang="en-US" sz="2400" i="1" dirty="0">
                <a:solidFill>
                  <a:schemeClr val="bg1"/>
                </a:solidFill>
              </a:rPr>
              <a:t>reports </a:t>
            </a:r>
            <a:r>
              <a:rPr lang="en-US" sz="2400" i="1" dirty="0" smtClean="0">
                <a:solidFill>
                  <a:schemeClr val="bg1"/>
                </a:solidFill>
              </a:rPr>
              <a:t>and answers the question, “</a:t>
            </a:r>
            <a:r>
              <a:rPr lang="en-US" sz="2400" i="1" dirty="0">
                <a:solidFill>
                  <a:schemeClr val="bg1"/>
                </a:solidFill>
              </a:rPr>
              <a:t>Why does return on investment (ROI) matter?”</a:t>
            </a:r>
          </a:p>
        </p:txBody>
      </p:sp>
    </p:spTree>
    <p:extLst>
      <p:ext uri="{BB962C8B-B14F-4D97-AF65-F5344CB8AC3E}">
        <p14:creationId xmlns:p14="http://schemas.microsoft.com/office/powerpoint/2010/main" val="1383592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p:txBody>
          <a:bodyPr/>
          <a:lstStyle/>
          <a:p>
            <a:pPr algn="l"/>
            <a:r>
              <a:rPr lang="en-US" b="1" dirty="0" smtClean="0">
                <a:solidFill>
                  <a:schemeClr val="bg1"/>
                </a:solidFill>
              </a:rPr>
              <a:t>The Nature of the Problem:</a:t>
            </a:r>
            <a:endParaRPr lang="en-US" b="1" dirty="0">
              <a:solidFill>
                <a:schemeClr val="bg1"/>
              </a:solidFill>
            </a:endParaRPr>
          </a:p>
        </p:txBody>
      </p:sp>
      <p:sp>
        <p:nvSpPr>
          <p:cNvPr id="6" name="Content Placeholder 5"/>
          <p:cNvSpPr>
            <a:spLocks noGrp="1"/>
          </p:cNvSpPr>
          <p:nvPr>
            <p:ph idx="1"/>
          </p:nvPr>
        </p:nvSpPr>
        <p:spPr>
          <a:xfrm>
            <a:off x="628650" y="1825625"/>
            <a:ext cx="8348534" cy="4351338"/>
          </a:xfrm>
        </p:spPr>
        <p:txBody>
          <a:bodyPr>
            <a:noAutofit/>
          </a:bodyPr>
          <a:lstStyle/>
          <a:p>
            <a:r>
              <a:rPr lang="en-US" sz="2400" b="1" dirty="0">
                <a:solidFill>
                  <a:schemeClr val="bg1"/>
                </a:solidFill>
              </a:rPr>
              <a:t>R</a:t>
            </a:r>
            <a:r>
              <a:rPr lang="en-US" sz="2400" b="1" dirty="0" smtClean="0">
                <a:solidFill>
                  <a:schemeClr val="bg1"/>
                </a:solidFill>
              </a:rPr>
              <a:t>eturn </a:t>
            </a:r>
            <a:r>
              <a:rPr lang="en-US" sz="2400" b="1" dirty="0">
                <a:solidFill>
                  <a:schemeClr val="bg1"/>
                </a:solidFill>
              </a:rPr>
              <a:t>on investment </a:t>
            </a:r>
            <a:r>
              <a:rPr lang="en-US" sz="2400" dirty="0" smtClean="0">
                <a:solidFill>
                  <a:schemeClr val="bg1"/>
                </a:solidFill>
              </a:rPr>
              <a:t>(ROI) is </a:t>
            </a:r>
            <a:r>
              <a:rPr lang="en-US" sz="2400" dirty="0">
                <a:solidFill>
                  <a:schemeClr val="bg1"/>
                </a:solidFill>
              </a:rPr>
              <a:t>described as, “the value and impact career guidance has on an individual’s livelihood or the economic development of your country” (</a:t>
            </a:r>
            <a:r>
              <a:rPr lang="en-US" sz="2400" u="sng" dirty="0">
                <a:solidFill>
                  <a:schemeClr val="bg1"/>
                </a:solidFill>
                <a:hlinkClick r:id="rId2"/>
              </a:rPr>
              <a:t>http://www.is2015.org/why-return-on-investment-roi-matters</a:t>
            </a:r>
            <a:r>
              <a:rPr lang="en-US" sz="2400" u="sng" dirty="0" smtClean="0">
                <a:solidFill>
                  <a:schemeClr val="bg1"/>
                </a:solidFill>
                <a:hlinkClick r:id="rId2"/>
              </a:rPr>
              <a:t>/</a:t>
            </a:r>
            <a:r>
              <a:rPr lang="en-US" sz="2400" dirty="0" smtClean="0">
                <a:solidFill>
                  <a:schemeClr val="bg1"/>
                </a:solidFill>
              </a:rPr>
              <a:t>)</a:t>
            </a:r>
          </a:p>
          <a:p>
            <a:pPr>
              <a:spcBef>
                <a:spcPts val="2400"/>
              </a:spcBef>
            </a:pPr>
            <a:r>
              <a:rPr lang="en-US" sz="2400" dirty="0">
                <a:solidFill>
                  <a:schemeClr val="bg1"/>
                </a:solidFill>
              </a:rPr>
              <a:t>The </a:t>
            </a:r>
            <a:r>
              <a:rPr lang="en-US" sz="2400" dirty="0" smtClean="0">
                <a:solidFill>
                  <a:schemeClr val="bg1"/>
                </a:solidFill>
              </a:rPr>
              <a:t>problem - While </a:t>
            </a:r>
            <a:r>
              <a:rPr lang="en-US" sz="2400" dirty="0">
                <a:solidFill>
                  <a:schemeClr val="bg1"/>
                </a:solidFill>
              </a:rPr>
              <a:t>examples of promising practices do exist, consistently establishing ROI has proven </a:t>
            </a:r>
            <a:r>
              <a:rPr lang="en-US" sz="2400" dirty="0" smtClean="0">
                <a:solidFill>
                  <a:schemeClr val="bg1"/>
                </a:solidFill>
              </a:rPr>
              <a:t>difficult</a:t>
            </a:r>
          </a:p>
          <a:p>
            <a:pPr>
              <a:spcBef>
                <a:spcPts val="2400"/>
              </a:spcBef>
            </a:pPr>
            <a:r>
              <a:rPr lang="en-US" sz="2400" dirty="0" smtClean="0">
                <a:solidFill>
                  <a:schemeClr val="bg1"/>
                </a:solidFill>
              </a:rPr>
              <a:t>The </a:t>
            </a:r>
            <a:r>
              <a:rPr lang="en-US" sz="2400" dirty="0">
                <a:solidFill>
                  <a:schemeClr val="bg1"/>
                </a:solidFill>
              </a:rPr>
              <a:t>country papers </a:t>
            </a:r>
            <a:r>
              <a:rPr lang="en-US" sz="2400" dirty="0" smtClean="0">
                <a:solidFill>
                  <a:schemeClr val="bg1"/>
                </a:solidFill>
              </a:rPr>
              <a:t>provide </a:t>
            </a:r>
            <a:r>
              <a:rPr lang="en-US" sz="2400" dirty="0">
                <a:solidFill>
                  <a:schemeClr val="bg1"/>
                </a:solidFill>
              </a:rPr>
              <a:t>a rich source of data for identifying both promising practices and challenges in establishing </a:t>
            </a:r>
            <a:r>
              <a:rPr lang="en-US" sz="2400" dirty="0" smtClean="0">
                <a:solidFill>
                  <a:schemeClr val="bg1"/>
                </a:solidFill>
              </a:rPr>
              <a:t>ROI</a:t>
            </a:r>
            <a:endParaRPr lang="en-US" sz="2400" dirty="0">
              <a:solidFill>
                <a:schemeClr val="bg1"/>
              </a:solidFill>
            </a:endParaRPr>
          </a:p>
        </p:txBody>
      </p:sp>
    </p:spTree>
    <p:extLst>
      <p:ext uri="{BB962C8B-B14F-4D97-AF65-F5344CB8AC3E}">
        <p14:creationId xmlns:p14="http://schemas.microsoft.com/office/powerpoint/2010/main" val="2123206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p:cNvSpPr>
            <a:spLocks noGrp="1"/>
          </p:cNvSpPr>
          <p:nvPr>
            <p:ph type="title"/>
          </p:nvPr>
        </p:nvSpPr>
        <p:spPr/>
        <p:txBody>
          <a:bodyPr/>
          <a:lstStyle/>
          <a:p>
            <a:pPr algn="l"/>
            <a:r>
              <a:rPr lang="en-US" b="1" dirty="0" smtClean="0">
                <a:solidFill>
                  <a:schemeClr val="bg1"/>
                </a:solidFill>
              </a:rPr>
              <a:t>Key</a:t>
            </a:r>
            <a:r>
              <a:rPr lang="en-US" dirty="0" smtClean="0">
                <a:solidFill>
                  <a:schemeClr val="bg1"/>
                </a:solidFill>
              </a:rPr>
              <a:t> </a:t>
            </a:r>
            <a:r>
              <a:rPr lang="en-US" b="1" dirty="0" smtClean="0">
                <a:solidFill>
                  <a:schemeClr val="bg1"/>
                </a:solidFill>
              </a:rPr>
              <a:t>Findings:</a:t>
            </a:r>
            <a:endParaRPr lang="en-US" b="1" dirty="0">
              <a:solidFill>
                <a:schemeClr val="bg1"/>
              </a:solidFill>
            </a:endParaRPr>
          </a:p>
        </p:txBody>
      </p:sp>
      <p:sp>
        <p:nvSpPr>
          <p:cNvPr id="3" name="Content Placeholder 2"/>
          <p:cNvSpPr>
            <a:spLocks noGrp="1"/>
          </p:cNvSpPr>
          <p:nvPr>
            <p:ph idx="1"/>
          </p:nvPr>
        </p:nvSpPr>
        <p:spPr/>
        <p:txBody>
          <a:bodyPr>
            <a:normAutofit/>
          </a:bodyPr>
          <a:lstStyle/>
          <a:p>
            <a:pPr>
              <a:spcBef>
                <a:spcPts val="3000"/>
              </a:spcBef>
            </a:pPr>
            <a:r>
              <a:rPr lang="en-US" sz="3200" dirty="0">
                <a:solidFill>
                  <a:schemeClr val="bg1"/>
                </a:solidFill>
              </a:rPr>
              <a:t>P</a:t>
            </a:r>
            <a:r>
              <a:rPr lang="en-US" sz="3200" dirty="0" smtClean="0">
                <a:solidFill>
                  <a:schemeClr val="bg1"/>
                </a:solidFill>
              </a:rPr>
              <a:t>romising Practices</a:t>
            </a:r>
          </a:p>
          <a:p>
            <a:pPr>
              <a:spcBef>
                <a:spcPts val="3000"/>
              </a:spcBef>
            </a:pPr>
            <a:r>
              <a:rPr lang="en-US" sz="3200" dirty="0" smtClean="0">
                <a:solidFill>
                  <a:schemeClr val="bg1"/>
                </a:solidFill>
              </a:rPr>
              <a:t>Emerging </a:t>
            </a:r>
            <a:r>
              <a:rPr lang="en-US" dirty="0">
                <a:solidFill>
                  <a:schemeClr val="bg1"/>
                </a:solidFill>
              </a:rPr>
              <a:t>C</a:t>
            </a:r>
            <a:r>
              <a:rPr lang="en-US" sz="3200" dirty="0" smtClean="0">
                <a:solidFill>
                  <a:schemeClr val="bg1"/>
                </a:solidFill>
              </a:rPr>
              <a:t>hallenges</a:t>
            </a:r>
            <a:endParaRPr lang="en-US" sz="3200" dirty="0">
              <a:solidFill>
                <a:schemeClr val="bg1"/>
              </a:solidFill>
            </a:endParaRPr>
          </a:p>
        </p:txBody>
      </p:sp>
    </p:spTree>
    <p:extLst>
      <p:ext uri="{BB962C8B-B14F-4D97-AF65-F5344CB8AC3E}">
        <p14:creationId xmlns:p14="http://schemas.microsoft.com/office/powerpoint/2010/main" val="13340531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lgn="l"/>
            <a:r>
              <a:rPr lang="en-US" b="1" dirty="0" smtClean="0">
                <a:solidFill>
                  <a:schemeClr val="bg1"/>
                </a:solidFill>
              </a:rPr>
              <a:t>Promising Practices:</a:t>
            </a:r>
            <a:endParaRPr lang="en-US" b="1" dirty="0">
              <a:solidFill>
                <a:schemeClr val="bg1"/>
              </a:solidFill>
            </a:endParaRPr>
          </a:p>
        </p:txBody>
      </p:sp>
      <p:sp>
        <p:nvSpPr>
          <p:cNvPr id="3" name="Content Placeholder 2"/>
          <p:cNvSpPr>
            <a:spLocks noGrp="1"/>
          </p:cNvSpPr>
          <p:nvPr>
            <p:ph idx="1"/>
          </p:nvPr>
        </p:nvSpPr>
        <p:spPr>
          <a:xfrm>
            <a:off x="628650" y="1383957"/>
            <a:ext cx="7886700" cy="5387546"/>
          </a:xfrm>
        </p:spPr>
        <p:txBody>
          <a:bodyPr>
            <a:normAutofit/>
          </a:bodyPr>
          <a:lstStyle/>
          <a:p>
            <a:r>
              <a:rPr lang="en-US" sz="2400" dirty="0">
                <a:solidFill>
                  <a:schemeClr val="bg1"/>
                </a:solidFill>
              </a:rPr>
              <a:t>I</a:t>
            </a:r>
            <a:r>
              <a:rPr lang="en-US" sz="2400" dirty="0" smtClean="0">
                <a:solidFill>
                  <a:schemeClr val="bg1"/>
                </a:solidFill>
              </a:rPr>
              <a:t>ncluding </a:t>
            </a:r>
            <a:r>
              <a:rPr lang="en-US" sz="2400" dirty="0">
                <a:solidFill>
                  <a:schemeClr val="bg1"/>
                </a:solidFill>
              </a:rPr>
              <a:t>both quantitative and qualitative </a:t>
            </a:r>
            <a:r>
              <a:rPr lang="en-US" sz="2400" dirty="0" smtClean="0">
                <a:solidFill>
                  <a:schemeClr val="bg1"/>
                </a:solidFill>
              </a:rPr>
              <a:t>measures of ROI</a:t>
            </a:r>
          </a:p>
          <a:p>
            <a:r>
              <a:rPr lang="en-US" sz="2400" dirty="0">
                <a:solidFill>
                  <a:schemeClr val="bg1"/>
                </a:solidFill>
              </a:rPr>
              <a:t>Ensuring breadth of data </a:t>
            </a:r>
            <a:r>
              <a:rPr lang="en-US" sz="2400" dirty="0" smtClean="0">
                <a:solidFill>
                  <a:schemeClr val="bg1"/>
                </a:solidFill>
              </a:rPr>
              <a:t>collection in measuring ROI </a:t>
            </a:r>
            <a:br>
              <a:rPr lang="en-US" sz="2400" dirty="0" smtClean="0">
                <a:solidFill>
                  <a:schemeClr val="bg1"/>
                </a:solidFill>
              </a:rPr>
            </a:br>
            <a:r>
              <a:rPr lang="en-US" sz="2400" dirty="0" smtClean="0">
                <a:solidFill>
                  <a:schemeClr val="bg1"/>
                </a:solidFill>
              </a:rPr>
              <a:t>(</a:t>
            </a:r>
            <a:r>
              <a:rPr lang="en-US" sz="2400" dirty="0">
                <a:solidFill>
                  <a:schemeClr val="bg1"/>
                </a:solidFill>
              </a:rPr>
              <a:t>both program-level and individual participant-level </a:t>
            </a:r>
            <a:r>
              <a:rPr lang="en-US" sz="2400" dirty="0" smtClean="0">
                <a:solidFill>
                  <a:schemeClr val="bg1"/>
                </a:solidFill>
              </a:rPr>
              <a:t> data)</a:t>
            </a:r>
          </a:p>
          <a:p>
            <a:r>
              <a:rPr lang="en-US" sz="2400" dirty="0" smtClean="0">
                <a:solidFill>
                  <a:schemeClr val="bg1"/>
                </a:solidFill>
              </a:rPr>
              <a:t>Adopting </a:t>
            </a:r>
            <a:r>
              <a:rPr lang="en-US" sz="2400" dirty="0">
                <a:solidFill>
                  <a:schemeClr val="bg1"/>
                </a:solidFill>
              </a:rPr>
              <a:t>a wide variety of performance </a:t>
            </a:r>
            <a:r>
              <a:rPr lang="en-US" sz="2400" dirty="0" smtClean="0">
                <a:solidFill>
                  <a:schemeClr val="bg1"/>
                </a:solidFill>
              </a:rPr>
              <a:t>measures that are relevant for individuals</a:t>
            </a:r>
            <a:r>
              <a:rPr lang="en-US" sz="2400" dirty="0">
                <a:solidFill>
                  <a:schemeClr val="bg1"/>
                </a:solidFill>
              </a:rPr>
              <a:t>, employers, and society </a:t>
            </a:r>
          </a:p>
          <a:p>
            <a:r>
              <a:rPr lang="en-US" sz="2400" dirty="0">
                <a:solidFill>
                  <a:schemeClr val="bg1"/>
                </a:solidFill>
              </a:rPr>
              <a:t>S</a:t>
            </a:r>
            <a:r>
              <a:rPr lang="en-US" sz="2400" dirty="0" smtClean="0">
                <a:solidFill>
                  <a:schemeClr val="bg1"/>
                </a:solidFill>
              </a:rPr>
              <a:t>electing </a:t>
            </a:r>
            <a:r>
              <a:rPr lang="en-US" sz="2400" dirty="0">
                <a:solidFill>
                  <a:schemeClr val="bg1"/>
                </a:solidFill>
              </a:rPr>
              <a:t>what is important to measure rather than what is easy to </a:t>
            </a:r>
            <a:r>
              <a:rPr lang="en-US" sz="2400" dirty="0" smtClean="0">
                <a:solidFill>
                  <a:schemeClr val="bg1"/>
                </a:solidFill>
              </a:rPr>
              <a:t>measure (</a:t>
            </a:r>
            <a:r>
              <a:rPr lang="en-US" sz="2400" dirty="0">
                <a:solidFill>
                  <a:schemeClr val="bg1"/>
                </a:solidFill>
              </a:rPr>
              <a:t>validated quality assurance </a:t>
            </a:r>
            <a:r>
              <a:rPr lang="en-US" sz="2400" dirty="0" smtClean="0">
                <a:solidFill>
                  <a:schemeClr val="bg1"/>
                </a:solidFill>
              </a:rPr>
              <a:t>frameworks)</a:t>
            </a:r>
          </a:p>
          <a:p>
            <a:r>
              <a:rPr lang="en-US" sz="2400" dirty="0">
                <a:solidFill>
                  <a:schemeClr val="bg1"/>
                </a:solidFill>
              </a:rPr>
              <a:t>U</a:t>
            </a:r>
            <a:r>
              <a:rPr lang="en-US" sz="2400" dirty="0" smtClean="0">
                <a:solidFill>
                  <a:schemeClr val="bg1"/>
                </a:solidFill>
              </a:rPr>
              <a:t>sing </a:t>
            </a:r>
            <a:r>
              <a:rPr lang="en-US" sz="2400" dirty="0">
                <a:solidFill>
                  <a:schemeClr val="bg1"/>
                </a:solidFill>
              </a:rPr>
              <a:t>of readiness for career decision making as an outcome </a:t>
            </a:r>
            <a:r>
              <a:rPr lang="en-US" sz="2400" dirty="0" smtClean="0">
                <a:solidFill>
                  <a:schemeClr val="bg1"/>
                </a:solidFill>
              </a:rPr>
              <a:t>measure</a:t>
            </a:r>
          </a:p>
          <a:p>
            <a:r>
              <a:rPr lang="en-US" sz="2400" dirty="0" smtClean="0">
                <a:solidFill>
                  <a:schemeClr val="bg1"/>
                </a:solidFill>
              </a:rPr>
              <a:t>Establishing </a:t>
            </a:r>
            <a:r>
              <a:rPr lang="en-US" sz="2400" dirty="0">
                <a:solidFill>
                  <a:schemeClr val="bg1"/>
                </a:solidFill>
              </a:rPr>
              <a:t>evidence of cost-effectiveness</a:t>
            </a:r>
          </a:p>
        </p:txBody>
      </p:sp>
    </p:spTree>
    <p:extLst>
      <p:ext uri="{BB962C8B-B14F-4D97-AF65-F5344CB8AC3E}">
        <p14:creationId xmlns:p14="http://schemas.microsoft.com/office/powerpoint/2010/main" val="2356843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lgn="l"/>
            <a:r>
              <a:rPr lang="en-US" b="1" dirty="0">
                <a:solidFill>
                  <a:schemeClr val="bg1"/>
                </a:solidFill>
              </a:rPr>
              <a:t>Emerging </a:t>
            </a:r>
            <a:r>
              <a:rPr lang="en-US" b="1" dirty="0" smtClean="0">
                <a:solidFill>
                  <a:schemeClr val="bg1"/>
                </a:solidFill>
              </a:rPr>
              <a:t>Challenges:</a:t>
            </a:r>
            <a:endParaRPr lang="en-US" b="1" dirty="0">
              <a:solidFill>
                <a:schemeClr val="bg1"/>
              </a:solidFill>
            </a:endParaRPr>
          </a:p>
        </p:txBody>
      </p:sp>
      <p:sp>
        <p:nvSpPr>
          <p:cNvPr id="3" name="Content Placeholder 2"/>
          <p:cNvSpPr>
            <a:spLocks noGrp="1"/>
          </p:cNvSpPr>
          <p:nvPr>
            <p:ph idx="1"/>
          </p:nvPr>
        </p:nvSpPr>
        <p:spPr/>
        <p:txBody>
          <a:bodyPr>
            <a:normAutofit fontScale="85000" lnSpcReduction="10000"/>
          </a:bodyPr>
          <a:lstStyle/>
          <a:p>
            <a:pPr>
              <a:spcBef>
                <a:spcPts val="3000"/>
              </a:spcBef>
            </a:pPr>
            <a:r>
              <a:rPr lang="en-US" sz="3200" dirty="0">
                <a:solidFill>
                  <a:schemeClr val="bg1"/>
                </a:solidFill>
              </a:rPr>
              <a:t>I</a:t>
            </a:r>
            <a:r>
              <a:rPr lang="en-US" sz="3200" dirty="0" smtClean="0">
                <a:solidFill>
                  <a:schemeClr val="bg1"/>
                </a:solidFill>
              </a:rPr>
              <a:t>nadequate measures</a:t>
            </a:r>
          </a:p>
          <a:p>
            <a:pPr>
              <a:spcBef>
                <a:spcPts val="3000"/>
              </a:spcBef>
            </a:pPr>
            <a:r>
              <a:rPr lang="en-US" sz="3200" dirty="0" smtClean="0">
                <a:solidFill>
                  <a:schemeClr val="bg1"/>
                </a:solidFill>
              </a:rPr>
              <a:t>Inadequate data</a:t>
            </a:r>
          </a:p>
          <a:p>
            <a:pPr>
              <a:spcBef>
                <a:spcPts val="3000"/>
              </a:spcBef>
            </a:pPr>
            <a:r>
              <a:rPr lang="en-US" sz="3200" dirty="0" smtClean="0">
                <a:solidFill>
                  <a:schemeClr val="bg1"/>
                </a:solidFill>
              </a:rPr>
              <a:t>Difficulty </a:t>
            </a:r>
            <a:r>
              <a:rPr lang="en-US" sz="3200" dirty="0">
                <a:solidFill>
                  <a:schemeClr val="bg1"/>
                </a:solidFill>
              </a:rPr>
              <a:t>in linking interventions to </a:t>
            </a:r>
            <a:r>
              <a:rPr lang="en-US" sz="3200" dirty="0" smtClean="0">
                <a:solidFill>
                  <a:schemeClr val="bg1"/>
                </a:solidFill>
              </a:rPr>
              <a:t>outcomes</a:t>
            </a:r>
          </a:p>
          <a:p>
            <a:pPr>
              <a:spcBef>
                <a:spcPts val="3000"/>
              </a:spcBef>
            </a:pPr>
            <a:r>
              <a:rPr lang="en-US" sz="3200" dirty="0" smtClean="0">
                <a:solidFill>
                  <a:schemeClr val="bg1"/>
                </a:solidFill>
              </a:rPr>
              <a:t>Unfair </a:t>
            </a:r>
            <a:r>
              <a:rPr lang="en-US" sz="3200" dirty="0">
                <a:solidFill>
                  <a:schemeClr val="bg1"/>
                </a:solidFill>
              </a:rPr>
              <a:t>assessment of guidance </a:t>
            </a:r>
            <a:r>
              <a:rPr lang="en-US" sz="3200" dirty="0" smtClean="0">
                <a:solidFill>
                  <a:schemeClr val="bg1"/>
                </a:solidFill>
              </a:rPr>
              <a:t>interventions</a:t>
            </a:r>
          </a:p>
          <a:p>
            <a:pPr>
              <a:spcBef>
                <a:spcPts val="3000"/>
              </a:spcBef>
            </a:pPr>
            <a:r>
              <a:rPr lang="en-US" sz="3200" dirty="0" smtClean="0">
                <a:solidFill>
                  <a:schemeClr val="bg1"/>
                </a:solidFill>
              </a:rPr>
              <a:t>Inadequate </a:t>
            </a:r>
            <a:r>
              <a:rPr lang="en-US" sz="3200" dirty="0">
                <a:solidFill>
                  <a:schemeClr val="bg1"/>
                </a:solidFill>
              </a:rPr>
              <a:t>resources for the complexity of the </a:t>
            </a:r>
            <a:r>
              <a:rPr lang="en-US" sz="3200" dirty="0" smtClean="0">
                <a:solidFill>
                  <a:schemeClr val="bg1"/>
                </a:solidFill>
              </a:rPr>
              <a:t>task</a:t>
            </a:r>
          </a:p>
          <a:p>
            <a:pPr>
              <a:spcBef>
                <a:spcPts val="3000"/>
              </a:spcBef>
            </a:pPr>
            <a:r>
              <a:rPr lang="en-US" sz="3200" dirty="0" smtClean="0">
                <a:solidFill>
                  <a:schemeClr val="bg1"/>
                </a:solidFill>
              </a:rPr>
              <a:t>Inconsistent </a:t>
            </a:r>
            <a:r>
              <a:rPr lang="en-US" sz="3200" dirty="0">
                <a:solidFill>
                  <a:schemeClr val="bg1"/>
                </a:solidFill>
              </a:rPr>
              <a:t>use of evidence that does exist</a:t>
            </a:r>
          </a:p>
        </p:txBody>
      </p:sp>
    </p:spTree>
    <p:extLst>
      <p:ext uri="{BB962C8B-B14F-4D97-AF65-F5344CB8AC3E}">
        <p14:creationId xmlns:p14="http://schemas.microsoft.com/office/powerpoint/2010/main" val="2930057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lgn="l"/>
            <a:r>
              <a:rPr lang="en-US" b="1" dirty="0">
                <a:solidFill>
                  <a:schemeClr val="bg1"/>
                </a:solidFill>
              </a:rPr>
              <a:t>Inadequate </a:t>
            </a:r>
            <a:r>
              <a:rPr lang="en-US" b="1" dirty="0" smtClean="0">
                <a:solidFill>
                  <a:schemeClr val="bg1"/>
                </a:solidFill>
              </a:rPr>
              <a:t>Measures:</a:t>
            </a:r>
            <a:endParaRPr lang="en-US" b="1" dirty="0">
              <a:solidFill>
                <a:schemeClr val="bg1"/>
              </a:solidFill>
            </a:endParaRPr>
          </a:p>
        </p:txBody>
      </p:sp>
      <p:sp>
        <p:nvSpPr>
          <p:cNvPr id="3" name="Content Placeholder 2"/>
          <p:cNvSpPr>
            <a:spLocks noGrp="1"/>
          </p:cNvSpPr>
          <p:nvPr>
            <p:ph idx="1"/>
          </p:nvPr>
        </p:nvSpPr>
        <p:spPr/>
        <p:txBody>
          <a:bodyPr>
            <a:normAutofit fontScale="92500"/>
          </a:bodyPr>
          <a:lstStyle/>
          <a:p>
            <a:r>
              <a:rPr lang="en-US" sz="3200" dirty="0">
                <a:solidFill>
                  <a:schemeClr val="bg1"/>
                </a:solidFill>
              </a:rPr>
              <a:t>Some </a:t>
            </a:r>
            <a:r>
              <a:rPr lang="en-US" sz="3200" dirty="0" smtClean="0">
                <a:solidFill>
                  <a:schemeClr val="bg1"/>
                </a:solidFill>
              </a:rPr>
              <a:t>measures </a:t>
            </a:r>
            <a:r>
              <a:rPr lang="en-US" sz="3200" dirty="0">
                <a:solidFill>
                  <a:schemeClr val="bg1"/>
                </a:solidFill>
              </a:rPr>
              <a:t>used to establish ROI have lacked adequate specificity, relevance, and </a:t>
            </a:r>
            <a:r>
              <a:rPr lang="en-US" sz="3200" dirty="0" smtClean="0">
                <a:solidFill>
                  <a:schemeClr val="bg1"/>
                </a:solidFill>
              </a:rPr>
              <a:t>quality</a:t>
            </a:r>
          </a:p>
          <a:p>
            <a:pPr lvl="1"/>
            <a:r>
              <a:rPr lang="en-US" sz="2800" dirty="0">
                <a:solidFill>
                  <a:schemeClr val="bg1"/>
                </a:solidFill>
              </a:rPr>
              <a:t>L</a:t>
            </a:r>
            <a:r>
              <a:rPr lang="en-US" sz="2800" dirty="0" smtClean="0">
                <a:solidFill>
                  <a:schemeClr val="bg1"/>
                </a:solidFill>
              </a:rPr>
              <a:t>imited </a:t>
            </a:r>
            <a:r>
              <a:rPr lang="en-US" sz="2800" dirty="0">
                <a:solidFill>
                  <a:schemeClr val="bg1"/>
                </a:solidFill>
              </a:rPr>
              <a:t>to blunt measures of the number of clients served, referred to training, and/or </a:t>
            </a:r>
            <a:r>
              <a:rPr lang="en-US" sz="2800" dirty="0" smtClean="0">
                <a:solidFill>
                  <a:schemeClr val="bg1"/>
                </a:solidFill>
              </a:rPr>
              <a:t>placed in </a:t>
            </a:r>
            <a:r>
              <a:rPr lang="en-US" sz="2800" dirty="0">
                <a:solidFill>
                  <a:schemeClr val="bg1"/>
                </a:solidFill>
              </a:rPr>
              <a:t>jobs, regardless of the actual content of service delivery, the value of the training, and/or the quality or sustainability of the </a:t>
            </a:r>
            <a:r>
              <a:rPr lang="en-US" sz="2800" dirty="0" smtClean="0">
                <a:solidFill>
                  <a:schemeClr val="bg1"/>
                </a:solidFill>
              </a:rPr>
              <a:t>job (Canada)</a:t>
            </a:r>
          </a:p>
          <a:p>
            <a:pPr>
              <a:spcBef>
                <a:spcPts val="3000"/>
              </a:spcBef>
            </a:pPr>
            <a:r>
              <a:rPr lang="en-US" sz="3200" dirty="0" smtClean="0">
                <a:solidFill>
                  <a:schemeClr val="bg1"/>
                </a:solidFill>
              </a:rPr>
              <a:t>Unintended </a:t>
            </a:r>
            <a:r>
              <a:rPr lang="en-US" sz="3200" dirty="0">
                <a:solidFill>
                  <a:schemeClr val="bg1"/>
                </a:solidFill>
              </a:rPr>
              <a:t>consequences of using simplistic outcome measures</a:t>
            </a:r>
          </a:p>
        </p:txBody>
      </p:sp>
    </p:spTree>
    <p:extLst>
      <p:ext uri="{BB962C8B-B14F-4D97-AF65-F5344CB8AC3E}">
        <p14:creationId xmlns:p14="http://schemas.microsoft.com/office/powerpoint/2010/main" val="1080152570"/>
      </p:ext>
    </p:extLst>
  </p:cSld>
  <p:clrMapOvr>
    <a:masterClrMapping/>
  </p:clrMapOvr>
</p:sld>
</file>

<file path=ppt/theme/theme1.xml><?xml version="1.0" encoding="utf-8"?>
<a:theme xmlns:a="http://schemas.openxmlformats.org/drawingml/2006/main" name="Office Theme">
  <a:themeElements>
    <a:clrScheme name="iccdpp">
      <a:dk1>
        <a:srgbClr val="3F3F3F"/>
      </a:dk1>
      <a:lt1>
        <a:sysClr val="window" lastClr="FFFFFF"/>
      </a:lt1>
      <a:dk2>
        <a:srgbClr val="F06746"/>
      </a:dk2>
      <a:lt2>
        <a:srgbClr val="FFFFFF"/>
      </a:lt2>
      <a:accent1>
        <a:srgbClr val="7AC8A5"/>
      </a:accent1>
      <a:accent2>
        <a:srgbClr val="94658D"/>
      </a:accent2>
      <a:accent3>
        <a:srgbClr val="4DC3D9"/>
      </a:accent3>
      <a:accent4>
        <a:srgbClr val="FBC65F"/>
      </a:accent4>
      <a:accent5>
        <a:srgbClr val="3F3F3F"/>
      </a:accent5>
      <a:accent6>
        <a:srgbClr val="FFFFFF"/>
      </a:accent6>
      <a:hlink>
        <a:srgbClr val="FBC65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7823</TotalTime>
  <Words>857</Words>
  <Application>Microsoft Office PowerPoint</Application>
  <PresentationFormat>On-screen Show (4:3)</PresentationFormat>
  <Paragraphs>103</Paragraphs>
  <Slides>22</Slides>
  <Notes>0</Notes>
  <HiddenSlides>2</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Why Return on  Investment (ROI) Matters</vt:lpstr>
      <vt:lpstr>Organization of the Presentation:</vt:lpstr>
      <vt:lpstr>Key Policy Areas for the Conference:</vt:lpstr>
      <vt:lpstr>Source of Data – 15 Country Reports:</vt:lpstr>
      <vt:lpstr>The Nature of the Problem:</vt:lpstr>
      <vt:lpstr>Key Findings:</vt:lpstr>
      <vt:lpstr>Promising Practices:</vt:lpstr>
      <vt:lpstr>Emerging Challenges:</vt:lpstr>
      <vt:lpstr>Inadequate Measures:</vt:lpstr>
      <vt:lpstr>Inadequate Data:</vt:lpstr>
      <vt:lpstr>Difficulty in Linking Interventions to Outcomes:</vt:lpstr>
      <vt:lpstr>Unfair Assessment of Guidance Interventions:</vt:lpstr>
      <vt:lpstr>Inadequate Resources for the Complexity of the Task:</vt:lpstr>
      <vt:lpstr>Inconsistent Use of Evidence  that Does Exist:</vt:lpstr>
      <vt:lpstr>Implications for Practice:</vt:lpstr>
      <vt:lpstr>Implications for Research:</vt:lpstr>
      <vt:lpstr>Implications for Policy:</vt:lpstr>
      <vt:lpstr>Questions to Stimulate Discussion:</vt:lpstr>
      <vt:lpstr>Questions to Stimulate Discussion:</vt:lpstr>
      <vt:lpstr>Workshop #4: Why Return on Investment Matters</vt:lpstr>
      <vt:lpstr>Workshop #4:  Why ROI Matters</vt:lpstr>
      <vt:lpstr>Conclusions: Why (ROI) Matters</vt:lpstr>
    </vt:vector>
  </TitlesOfParts>
  <Company>University of Jyväskylä</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Emerging Technologies:  A Synthesis of Country Papers</dc:title>
  <dc:creator>Vuorinen Raimo</dc:creator>
  <cp:lastModifiedBy>Brianna Harrington</cp:lastModifiedBy>
  <cp:revision>109</cp:revision>
  <cp:lastPrinted>2015-06-12T22:34:13Z</cp:lastPrinted>
  <dcterms:created xsi:type="dcterms:W3CDTF">2015-05-21T08:22:21Z</dcterms:created>
  <dcterms:modified xsi:type="dcterms:W3CDTF">2015-06-23T14:27:12Z</dcterms:modified>
</cp:coreProperties>
</file>