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2" r:id="rId2"/>
  </p:sldMasterIdLst>
  <p:notesMasterIdLst>
    <p:notesMasterId r:id="rId33"/>
  </p:notesMasterIdLst>
  <p:handoutMasterIdLst>
    <p:handoutMasterId r:id="rId34"/>
  </p:handoutMasterIdLst>
  <p:sldIdLst>
    <p:sldId id="285" r:id="rId3"/>
    <p:sldId id="330" r:id="rId4"/>
    <p:sldId id="472" r:id="rId5"/>
    <p:sldId id="473" r:id="rId6"/>
    <p:sldId id="474" r:id="rId7"/>
    <p:sldId id="331" r:id="rId8"/>
    <p:sldId id="480" r:id="rId9"/>
    <p:sldId id="481" r:id="rId10"/>
    <p:sldId id="482" r:id="rId11"/>
    <p:sldId id="483" r:id="rId12"/>
    <p:sldId id="484" r:id="rId13"/>
    <p:sldId id="485" r:id="rId14"/>
    <p:sldId id="486" r:id="rId15"/>
    <p:sldId id="487" r:id="rId16"/>
    <p:sldId id="488" r:id="rId17"/>
    <p:sldId id="489" r:id="rId18"/>
    <p:sldId id="490" r:id="rId19"/>
    <p:sldId id="491" r:id="rId20"/>
    <p:sldId id="492" r:id="rId21"/>
    <p:sldId id="493" r:id="rId22"/>
    <p:sldId id="494" r:id="rId23"/>
    <p:sldId id="495" r:id="rId24"/>
    <p:sldId id="496" r:id="rId25"/>
    <p:sldId id="497" r:id="rId26"/>
    <p:sldId id="498" r:id="rId27"/>
    <p:sldId id="499" r:id="rId28"/>
    <p:sldId id="500" r:id="rId29"/>
    <p:sldId id="501" r:id="rId30"/>
    <p:sldId id="502" r:id="rId31"/>
    <p:sldId id="503" r:id="rId32"/>
  </p:sldIdLst>
  <p:sldSz cx="9144000" cy="6858000" type="screen4x3"/>
  <p:notesSz cx="6858000" cy="92964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4EDF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87" autoAdjust="0"/>
    <p:restoredTop sz="85371" autoAdjust="0"/>
  </p:normalViewPr>
  <p:slideViewPr>
    <p:cSldViewPr>
      <p:cViewPr varScale="1">
        <p:scale>
          <a:sx n="55" d="100"/>
          <a:sy n="55" d="100"/>
        </p:scale>
        <p:origin x="-498" y="-9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handoutMaster" Target="handoutMasters/handout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64820"/>
          </a:xfrm>
          <a:prstGeom prst="rect">
            <a:avLst/>
          </a:prstGeom>
        </p:spPr>
        <p:txBody>
          <a:bodyPr vert="horz" lIns="91440" tIns="45720" rIns="91440" bIns="45720" rtlCol="0"/>
          <a:lstStyle>
            <a:lvl1pPr algn="r">
              <a:defRPr sz="1200"/>
            </a:lvl1pPr>
          </a:lstStyle>
          <a:p>
            <a:fld id="{C23C4E12-A764-4537-8D02-5BB0EAE025B1}" type="datetimeFigureOut">
              <a:rPr lang="en-US" smtClean="0"/>
              <a:t>6/23/2015</a:t>
            </a:fld>
            <a:endParaRPr lang="en-US"/>
          </a:p>
        </p:txBody>
      </p:sp>
      <p:sp>
        <p:nvSpPr>
          <p:cNvPr id="4" name="Footer Placeholder 3"/>
          <p:cNvSpPr>
            <a:spLocks noGrp="1"/>
          </p:cNvSpPr>
          <p:nvPr>
            <p:ph type="ftr" sz="quarter" idx="2"/>
          </p:nvPr>
        </p:nvSpPr>
        <p:spPr>
          <a:xfrm>
            <a:off x="0" y="8829967"/>
            <a:ext cx="2971800" cy="46482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829967"/>
            <a:ext cx="2971800" cy="464820"/>
          </a:xfrm>
          <a:prstGeom prst="rect">
            <a:avLst/>
          </a:prstGeom>
        </p:spPr>
        <p:txBody>
          <a:bodyPr vert="horz" lIns="91440" tIns="45720" rIns="91440" bIns="45720" rtlCol="0" anchor="b"/>
          <a:lstStyle>
            <a:lvl1pPr algn="r">
              <a:defRPr sz="1200"/>
            </a:lvl1pPr>
          </a:lstStyle>
          <a:p>
            <a:fld id="{76984085-4E22-4DED-9DCA-A4D59FE5D34A}" type="slidenum">
              <a:rPr lang="en-US" smtClean="0"/>
              <a:t>‹#›</a:t>
            </a:fld>
            <a:endParaRPr lang="en-US"/>
          </a:p>
        </p:txBody>
      </p:sp>
    </p:spTree>
    <p:extLst>
      <p:ext uri="{BB962C8B-B14F-4D97-AF65-F5344CB8AC3E}">
        <p14:creationId xmlns:p14="http://schemas.microsoft.com/office/powerpoint/2010/main" val="38382689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fi-FI"/>
          </a:p>
        </p:txBody>
      </p:sp>
      <p:sp>
        <p:nvSpPr>
          <p:cNvPr id="3" name="Date Placeholder 2"/>
          <p:cNvSpPr>
            <a:spLocks noGrp="1"/>
          </p:cNvSpPr>
          <p:nvPr>
            <p:ph type="dt" idx="1"/>
          </p:nvPr>
        </p:nvSpPr>
        <p:spPr>
          <a:xfrm>
            <a:off x="3884613" y="0"/>
            <a:ext cx="2971800" cy="464820"/>
          </a:xfrm>
          <a:prstGeom prst="rect">
            <a:avLst/>
          </a:prstGeom>
        </p:spPr>
        <p:txBody>
          <a:bodyPr vert="horz" lIns="91440" tIns="45720" rIns="91440" bIns="45720" rtlCol="0"/>
          <a:lstStyle>
            <a:lvl1pPr algn="r">
              <a:defRPr sz="1200"/>
            </a:lvl1pPr>
          </a:lstStyle>
          <a:p>
            <a:fld id="{1E30013E-C488-4992-B40D-4196BBB9EF30}" type="datetimeFigureOut">
              <a:rPr lang="fi-FI" smtClean="0"/>
              <a:pPr/>
              <a:t>23.6.2015</a:t>
            </a:fld>
            <a:endParaRPr lang="fi-FI"/>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1440" tIns="45720" rIns="91440" bIns="45720" rtlCol="0" anchor="ctr"/>
          <a:lstStyle/>
          <a:p>
            <a:endParaRPr lang="fi-FI"/>
          </a:p>
        </p:txBody>
      </p:sp>
      <p:sp>
        <p:nvSpPr>
          <p:cNvPr id="5" name="Notes Placeholder 4"/>
          <p:cNvSpPr>
            <a:spLocks noGrp="1"/>
          </p:cNvSpPr>
          <p:nvPr>
            <p:ph type="body" sz="quarter" idx="3"/>
          </p:nvPr>
        </p:nvSpPr>
        <p:spPr>
          <a:xfrm>
            <a:off x="685800" y="4415790"/>
            <a:ext cx="5486400" cy="418338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6" name="Footer Placeholder 5"/>
          <p:cNvSpPr>
            <a:spLocks noGrp="1"/>
          </p:cNvSpPr>
          <p:nvPr>
            <p:ph type="ftr" sz="quarter" idx="4"/>
          </p:nvPr>
        </p:nvSpPr>
        <p:spPr>
          <a:xfrm>
            <a:off x="0" y="8829967"/>
            <a:ext cx="2971800" cy="464820"/>
          </a:xfrm>
          <a:prstGeom prst="rect">
            <a:avLst/>
          </a:prstGeom>
        </p:spPr>
        <p:txBody>
          <a:bodyPr vert="horz" lIns="91440" tIns="45720" rIns="91440" bIns="45720" rtlCol="0" anchor="b"/>
          <a:lstStyle>
            <a:lvl1pPr algn="l">
              <a:defRPr sz="1200"/>
            </a:lvl1pPr>
          </a:lstStyle>
          <a:p>
            <a:endParaRPr lang="fi-FI"/>
          </a:p>
        </p:txBody>
      </p:sp>
      <p:sp>
        <p:nvSpPr>
          <p:cNvPr id="7" name="Slide Number Placeholder 6"/>
          <p:cNvSpPr>
            <a:spLocks noGrp="1"/>
          </p:cNvSpPr>
          <p:nvPr>
            <p:ph type="sldNum" sz="quarter" idx="5"/>
          </p:nvPr>
        </p:nvSpPr>
        <p:spPr>
          <a:xfrm>
            <a:off x="3884613" y="8829967"/>
            <a:ext cx="2971800" cy="464820"/>
          </a:xfrm>
          <a:prstGeom prst="rect">
            <a:avLst/>
          </a:prstGeom>
        </p:spPr>
        <p:txBody>
          <a:bodyPr vert="horz" lIns="91440" tIns="45720" rIns="91440" bIns="45720" rtlCol="0" anchor="b"/>
          <a:lstStyle>
            <a:lvl1pPr algn="r">
              <a:defRPr sz="1200"/>
            </a:lvl1pPr>
          </a:lstStyle>
          <a:p>
            <a:fld id="{BCD0FAEE-C96E-4E76-890B-37EEC39CC8A6}" type="slidenum">
              <a:rPr lang="fi-FI" smtClean="0"/>
              <a:pPr/>
              <a:t>‹#›</a:t>
            </a:fld>
            <a:endParaRPr lang="fi-FI"/>
          </a:p>
        </p:txBody>
      </p:sp>
    </p:spTree>
    <p:extLst>
      <p:ext uri="{BB962C8B-B14F-4D97-AF65-F5344CB8AC3E}">
        <p14:creationId xmlns:p14="http://schemas.microsoft.com/office/powerpoint/2010/main" val="33786129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CD0FAEE-C96E-4E76-890B-37EEC39CC8A6}" type="slidenum">
              <a:rPr lang="fi-FI" smtClean="0"/>
              <a:pPr/>
              <a:t>1</a:t>
            </a:fld>
            <a:endParaRPr lang="fi-FI"/>
          </a:p>
        </p:txBody>
      </p:sp>
    </p:spTree>
    <p:extLst>
      <p:ext uri="{BB962C8B-B14F-4D97-AF65-F5344CB8AC3E}">
        <p14:creationId xmlns:p14="http://schemas.microsoft.com/office/powerpoint/2010/main" val="6612915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600" baseline="0" dirty="0" smtClean="0"/>
              <a:t>Labour markets vary considerably both across and within countries and no single model explains what’s really going on…BUT, I want to examine a few key trends that seems to be shaping the labour market reality in a number of OECD countries.  Specifically, I want to explore the impact of Technology, </a:t>
            </a:r>
            <a:r>
              <a:rPr lang="en-CA" sz="1600" baseline="0" dirty="0" err="1" smtClean="0"/>
              <a:t>Financialization</a:t>
            </a:r>
            <a:r>
              <a:rPr lang="en-CA" sz="1600" baseline="0" dirty="0" smtClean="0"/>
              <a:t>, Business Practices and the Sharing Economy.  For this, I’ll be drawing heavily on the work of Tom </a:t>
            </a:r>
            <a:r>
              <a:rPr lang="en-CA" sz="1600" baseline="0" dirty="0" err="1" smtClean="0"/>
              <a:t>Zizys</a:t>
            </a:r>
            <a:r>
              <a:rPr lang="en-CA" sz="1600" baseline="0" dirty="0" smtClean="0"/>
              <a:t> and my colleagues Donnalee Bell and Krista Benes.</a:t>
            </a:r>
          </a:p>
          <a:p>
            <a:endParaRPr lang="en-CA" sz="16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CA"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CA" baseline="0" dirty="0" smtClean="0"/>
          </a:p>
        </p:txBody>
      </p:sp>
      <p:sp>
        <p:nvSpPr>
          <p:cNvPr id="4" name="Slide Number Placeholder 3"/>
          <p:cNvSpPr>
            <a:spLocks noGrp="1"/>
          </p:cNvSpPr>
          <p:nvPr>
            <p:ph type="sldNum" sz="quarter" idx="10"/>
          </p:nvPr>
        </p:nvSpPr>
        <p:spPr/>
        <p:txBody>
          <a:bodyPr/>
          <a:lstStyle/>
          <a:p>
            <a:fld id="{4C4A6038-CC20-4458-AFB9-1EFFD8CBE6C1}" type="slidenum">
              <a:rPr lang="en-CA" smtClean="0">
                <a:solidFill>
                  <a:prstClr val="black"/>
                </a:solidFill>
              </a:rPr>
              <a:pPr/>
              <a:t>10</a:t>
            </a:fld>
            <a:endParaRPr lang="en-CA">
              <a:solidFill>
                <a:prstClr val="black"/>
              </a:solidFill>
            </a:endParaRPr>
          </a:p>
        </p:txBody>
      </p:sp>
    </p:spTree>
    <p:extLst>
      <p:ext uri="{BB962C8B-B14F-4D97-AF65-F5344CB8AC3E}">
        <p14:creationId xmlns:p14="http://schemas.microsoft.com/office/powerpoint/2010/main" val="39071835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4C4A6038-CC20-4458-AFB9-1EFFD8CBE6C1}" type="slidenum">
              <a:rPr lang="en-CA" smtClean="0">
                <a:solidFill>
                  <a:prstClr val="black"/>
                </a:solidFill>
              </a:rPr>
              <a:pPr/>
              <a:t>11</a:t>
            </a:fld>
            <a:endParaRPr lang="en-CA">
              <a:solidFill>
                <a:prstClr val="black"/>
              </a:solidFill>
            </a:endParaRPr>
          </a:p>
        </p:txBody>
      </p:sp>
    </p:spTree>
    <p:extLst>
      <p:ext uri="{BB962C8B-B14F-4D97-AF65-F5344CB8AC3E}">
        <p14:creationId xmlns:p14="http://schemas.microsoft.com/office/powerpoint/2010/main" val="12955131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600" kern="1200" dirty="0" smtClean="0">
                <a:solidFill>
                  <a:schemeClr val="tx1"/>
                </a:solidFill>
                <a:effectLst/>
                <a:latin typeface="+mn-lt"/>
                <a:ea typeface="+mn-ea"/>
                <a:cs typeface="+mn-cs"/>
              </a:rPr>
              <a:t>Many</a:t>
            </a:r>
            <a:r>
              <a:rPr lang="en-CA" sz="1600" kern="1200" baseline="0" dirty="0" smtClean="0">
                <a:solidFill>
                  <a:schemeClr val="tx1"/>
                </a:solidFill>
                <a:effectLst/>
                <a:latin typeface="+mn-lt"/>
                <a:ea typeface="+mn-ea"/>
                <a:cs typeface="+mn-cs"/>
              </a:rPr>
              <a:t> of you are no doubt already familiar with t</a:t>
            </a:r>
            <a:r>
              <a:rPr lang="en-CA" sz="1600" kern="1200" dirty="0" smtClean="0">
                <a:solidFill>
                  <a:schemeClr val="tx1"/>
                </a:solidFill>
                <a:effectLst/>
                <a:latin typeface="+mn-lt"/>
                <a:ea typeface="+mn-ea"/>
                <a:cs typeface="+mn-cs"/>
              </a:rPr>
              <a:t>he hourglass labour market. </a:t>
            </a:r>
          </a:p>
          <a:p>
            <a:endParaRPr lang="en-CA" sz="1600" kern="1200" dirty="0" smtClean="0">
              <a:solidFill>
                <a:schemeClr val="tx1"/>
              </a:solidFill>
              <a:effectLst/>
              <a:latin typeface="+mn-lt"/>
              <a:ea typeface="+mn-ea"/>
              <a:cs typeface="+mn-cs"/>
            </a:endParaRPr>
          </a:p>
          <a:p>
            <a:r>
              <a:rPr lang="en-CA" sz="1600" b="1" kern="1200" dirty="0" smtClean="0">
                <a:solidFill>
                  <a:schemeClr val="tx1"/>
                </a:solidFill>
                <a:effectLst/>
                <a:latin typeface="+mn-lt"/>
                <a:ea typeface="+mn-ea"/>
                <a:cs typeface="+mn-cs"/>
              </a:rPr>
              <a:t>Knowledge</a:t>
            </a:r>
            <a:r>
              <a:rPr lang="en-CA" sz="1600" b="1" kern="1200" baseline="0" dirty="0" smtClean="0">
                <a:solidFill>
                  <a:schemeClr val="tx1"/>
                </a:solidFill>
                <a:effectLst/>
                <a:latin typeface="+mn-lt"/>
                <a:ea typeface="+mn-ea"/>
                <a:cs typeface="+mn-cs"/>
              </a:rPr>
              <a:t> workers</a:t>
            </a:r>
            <a:endParaRPr lang="en-CA" sz="1600" b="1" kern="1200" dirty="0" smtClean="0">
              <a:solidFill>
                <a:schemeClr val="tx1"/>
              </a:solidFill>
              <a:effectLst/>
              <a:latin typeface="+mn-lt"/>
              <a:ea typeface="+mn-ea"/>
              <a:cs typeface="+mn-cs"/>
            </a:endParaRPr>
          </a:p>
          <a:p>
            <a:r>
              <a:rPr lang="en-CA" sz="1600" kern="1200" dirty="0" smtClean="0">
                <a:solidFill>
                  <a:schemeClr val="tx1"/>
                </a:solidFill>
                <a:effectLst/>
                <a:latin typeface="+mn-lt"/>
                <a:ea typeface="+mn-ea"/>
                <a:cs typeface="+mn-cs"/>
              </a:rPr>
              <a:t>At</a:t>
            </a:r>
            <a:r>
              <a:rPr lang="en-CA" sz="1600" kern="1200" baseline="0" dirty="0" smtClean="0">
                <a:solidFill>
                  <a:schemeClr val="tx1"/>
                </a:solidFill>
                <a:effectLst/>
                <a:latin typeface="+mn-lt"/>
                <a:ea typeface="+mn-ea"/>
                <a:cs typeface="+mn-cs"/>
              </a:rPr>
              <a:t> the top of the hourglass, we</a:t>
            </a:r>
            <a:r>
              <a:rPr lang="en-CA" sz="1600" kern="1200" dirty="0" smtClean="0">
                <a:solidFill>
                  <a:schemeClr val="tx1"/>
                </a:solidFill>
                <a:effectLst/>
                <a:latin typeface="+mn-lt"/>
                <a:ea typeface="+mn-ea"/>
                <a:cs typeface="+mn-cs"/>
              </a:rPr>
              <a:t> have a growth of knowledge sector jobs that require post-secondary – t</a:t>
            </a:r>
            <a:r>
              <a:rPr lang="en-CA" sz="1600" kern="1200" baseline="0" dirty="0" smtClean="0">
                <a:solidFill>
                  <a:schemeClr val="tx1"/>
                </a:solidFill>
                <a:effectLst/>
                <a:latin typeface="+mn-lt"/>
                <a:ea typeface="+mn-ea"/>
                <a:cs typeface="+mn-cs"/>
              </a:rPr>
              <a:t>hese</a:t>
            </a:r>
            <a:r>
              <a:rPr lang="en-CA" sz="1600" kern="1200" dirty="0" smtClean="0">
                <a:solidFill>
                  <a:schemeClr val="tx1"/>
                </a:solidFill>
                <a:effectLst/>
                <a:latin typeface="+mn-lt"/>
                <a:ea typeface="+mn-ea"/>
                <a:cs typeface="+mn-cs"/>
              </a:rPr>
              <a:t> are your </a:t>
            </a:r>
            <a:r>
              <a:rPr lang="en-CA" sz="1600" b="1" kern="1200" dirty="0" smtClean="0">
                <a:solidFill>
                  <a:schemeClr val="tx1"/>
                </a:solidFill>
                <a:effectLst/>
                <a:latin typeface="+mn-lt"/>
                <a:ea typeface="+mn-ea"/>
                <a:cs typeface="+mn-cs"/>
              </a:rPr>
              <a:t>rule makers </a:t>
            </a:r>
            <a:r>
              <a:rPr lang="en-CA" sz="1600" kern="1200" dirty="0" smtClean="0">
                <a:solidFill>
                  <a:schemeClr val="tx1"/>
                </a:solidFill>
                <a:effectLst/>
                <a:latin typeface="+mn-lt"/>
                <a:ea typeface="+mn-ea"/>
                <a:cs typeface="+mn-cs"/>
              </a:rPr>
              <a:t>(business,</a:t>
            </a:r>
            <a:r>
              <a:rPr lang="en-CA" sz="1600" kern="1200" baseline="0" dirty="0" smtClean="0">
                <a:solidFill>
                  <a:schemeClr val="tx1"/>
                </a:solidFill>
                <a:effectLst/>
                <a:latin typeface="+mn-lt"/>
                <a:ea typeface="+mn-ea"/>
                <a:cs typeface="+mn-cs"/>
              </a:rPr>
              <a:t> senior management, finance, lawyers</a:t>
            </a:r>
            <a:r>
              <a:rPr lang="en-CA" sz="1600" kern="1200" dirty="0" smtClean="0">
                <a:solidFill>
                  <a:schemeClr val="tx1"/>
                </a:solidFill>
                <a:effectLst/>
                <a:latin typeface="+mn-lt"/>
                <a:ea typeface="+mn-ea"/>
                <a:cs typeface="+mn-cs"/>
              </a:rPr>
              <a:t>),</a:t>
            </a:r>
            <a:r>
              <a:rPr lang="en-CA" sz="1600" kern="1200" baseline="0" dirty="0" smtClean="0">
                <a:solidFill>
                  <a:schemeClr val="tx1"/>
                </a:solidFill>
                <a:effectLst/>
                <a:latin typeface="+mn-lt"/>
                <a:ea typeface="+mn-ea"/>
                <a:cs typeface="+mn-cs"/>
              </a:rPr>
              <a:t> </a:t>
            </a:r>
            <a:r>
              <a:rPr lang="en-CA" sz="1600" b="1" kern="1200" baseline="0" dirty="0" smtClean="0">
                <a:solidFill>
                  <a:schemeClr val="tx1"/>
                </a:solidFill>
                <a:effectLst/>
                <a:latin typeface="+mn-lt"/>
                <a:ea typeface="+mn-ea"/>
                <a:cs typeface="+mn-cs"/>
              </a:rPr>
              <a:t>sustainers </a:t>
            </a:r>
            <a:r>
              <a:rPr lang="en-CA" sz="1600" kern="1200" baseline="0" dirty="0" smtClean="0">
                <a:solidFill>
                  <a:schemeClr val="tx1"/>
                </a:solidFill>
                <a:effectLst/>
                <a:latin typeface="+mn-lt"/>
                <a:ea typeface="+mn-ea"/>
                <a:cs typeface="+mn-cs"/>
              </a:rPr>
              <a:t>(those who work in health care, teach or who counsel), </a:t>
            </a:r>
            <a:r>
              <a:rPr lang="en-CA" sz="1600" b="1" kern="1200" baseline="0" dirty="0" smtClean="0">
                <a:solidFill>
                  <a:schemeClr val="tx1"/>
                </a:solidFill>
                <a:effectLst/>
                <a:latin typeface="+mn-lt"/>
                <a:ea typeface="+mn-ea"/>
                <a:cs typeface="+mn-cs"/>
              </a:rPr>
              <a:t>calculators</a:t>
            </a:r>
            <a:r>
              <a:rPr lang="en-CA" sz="1600" kern="1200" baseline="0" dirty="0" smtClean="0">
                <a:solidFill>
                  <a:schemeClr val="tx1"/>
                </a:solidFill>
                <a:effectLst/>
                <a:latin typeface="+mn-lt"/>
                <a:ea typeface="+mn-ea"/>
                <a:cs typeface="+mn-cs"/>
              </a:rPr>
              <a:t> (scientist and IT professionals), </a:t>
            </a:r>
            <a:r>
              <a:rPr lang="en-CA" sz="1600" b="1" kern="1200" baseline="0" dirty="0" smtClean="0">
                <a:solidFill>
                  <a:schemeClr val="tx1"/>
                </a:solidFill>
                <a:effectLst/>
                <a:latin typeface="+mn-lt"/>
                <a:ea typeface="+mn-ea"/>
                <a:cs typeface="+mn-cs"/>
              </a:rPr>
              <a:t>technicians</a:t>
            </a:r>
            <a:r>
              <a:rPr lang="en-CA" sz="1600" kern="1200" baseline="0" dirty="0" smtClean="0">
                <a:solidFill>
                  <a:schemeClr val="tx1"/>
                </a:solidFill>
                <a:effectLst/>
                <a:latin typeface="+mn-lt"/>
                <a:ea typeface="+mn-ea"/>
                <a:cs typeface="+mn-cs"/>
              </a:rPr>
              <a:t> (those who play a supporting role in admin for a wide variety of sectors and technicians in natural and applied science), and </a:t>
            </a:r>
            <a:r>
              <a:rPr lang="en-CA" sz="1600" b="1" kern="1200" baseline="0" dirty="0" smtClean="0">
                <a:solidFill>
                  <a:schemeClr val="tx1"/>
                </a:solidFill>
                <a:effectLst/>
                <a:latin typeface="+mn-lt"/>
                <a:ea typeface="+mn-ea"/>
                <a:cs typeface="+mn-cs"/>
              </a:rPr>
              <a:t>artists</a:t>
            </a:r>
            <a:r>
              <a:rPr lang="en-CA" sz="1600" kern="1200" baseline="0" dirty="0" smtClean="0">
                <a:solidFill>
                  <a:schemeClr val="tx1"/>
                </a:solidFill>
                <a:effectLst/>
                <a:latin typeface="+mn-lt"/>
                <a:ea typeface="+mn-ea"/>
                <a:cs typeface="+mn-cs"/>
              </a:rPr>
              <a:t> (writers, performers, artist and librarians)</a:t>
            </a:r>
            <a:endParaRPr lang="en-CA" sz="1600" kern="1200" dirty="0" smtClean="0">
              <a:solidFill>
                <a:schemeClr val="tx1"/>
              </a:solidFill>
              <a:effectLst/>
              <a:latin typeface="+mn-lt"/>
              <a:ea typeface="+mn-ea"/>
              <a:cs typeface="+mn-cs"/>
            </a:endParaRPr>
          </a:p>
          <a:p>
            <a:endParaRPr lang="en-CA" sz="1600" kern="1200" dirty="0" smtClean="0">
              <a:solidFill>
                <a:schemeClr val="tx1"/>
              </a:solidFill>
              <a:effectLst/>
              <a:latin typeface="+mn-lt"/>
              <a:ea typeface="+mn-ea"/>
              <a:cs typeface="+mn-cs"/>
            </a:endParaRPr>
          </a:p>
          <a:p>
            <a:r>
              <a:rPr lang="en-CA" sz="1600" b="1" kern="1200" dirty="0" smtClean="0">
                <a:solidFill>
                  <a:schemeClr val="tx1"/>
                </a:solidFill>
                <a:effectLst/>
                <a:latin typeface="+mn-lt"/>
                <a:ea typeface="+mn-ea"/>
                <a:cs typeface="+mn-cs"/>
              </a:rPr>
              <a:t>Entry Level</a:t>
            </a:r>
          </a:p>
          <a:p>
            <a:r>
              <a:rPr lang="en-CA" sz="1600" kern="1200" dirty="0" smtClean="0">
                <a:solidFill>
                  <a:schemeClr val="tx1"/>
                </a:solidFill>
                <a:effectLst/>
                <a:latin typeface="+mn-lt"/>
                <a:ea typeface="+mn-ea"/>
                <a:cs typeface="+mn-cs"/>
              </a:rPr>
              <a:t>There has also been a significant growth of entry level positions at the bottom of the hourglass.  These don’t require a PSE credential or significant work experience.  They’re blue collar,</a:t>
            </a:r>
            <a:r>
              <a:rPr lang="en-CA" sz="1600" kern="1200" baseline="0" dirty="0" smtClean="0">
                <a:solidFill>
                  <a:schemeClr val="tx1"/>
                </a:solidFill>
                <a:effectLst/>
                <a:latin typeface="+mn-lt"/>
                <a:ea typeface="+mn-ea"/>
                <a:cs typeface="+mn-cs"/>
              </a:rPr>
              <a:t> pink collar, service and sales jobs and these are typically the entry point jobs for youth. These jobs are </a:t>
            </a:r>
            <a:r>
              <a:rPr lang="en-CA" sz="1600" kern="1200" dirty="0" smtClean="0">
                <a:solidFill>
                  <a:schemeClr val="tx1"/>
                </a:solidFill>
                <a:effectLst/>
                <a:latin typeface="+mn-lt"/>
                <a:ea typeface="+mn-ea"/>
                <a:cs typeface="+mn-cs"/>
              </a:rPr>
              <a:t>hard to replace by technology</a:t>
            </a:r>
            <a:r>
              <a:rPr lang="en-CA" sz="1600" kern="1200" baseline="0" dirty="0" smtClean="0">
                <a:solidFill>
                  <a:schemeClr val="tx1"/>
                </a:solidFill>
                <a:effectLst/>
                <a:latin typeface="+mn-lt"/>
                <a:ea typeface="+mn-ea"/>
                <a:cs typeface="+mn-cs"/>
              </a:rPr>
              <a:t> </a:t>
            </a:r>
            <a:r>
              <a:rPr lang="en-CA" sz="1600" kern="1200" dirty="0" smtClean="0">
                <a:solidFill>
                  <a:schemeClr val="tx1"/>
                </a:solidFill>
                <a:effectLst/>
                <a:latin typeface="+mn-lt"/>
                <a:ea typeface="+mn-ea"/>
                <a:cs typeface="+mn-cs"/>
              </a:rPr>
              <a:t>because they require interpersonal skills – i.e. hair dresser, the person who make your latte to order.  </a:t>
            </a:r>
          </a:p>
          <a:p>
            <a:endParaRPr lang="en-CA" sz="1600" b="1" kern="1200" dirty="0" smtClean="0">
              <a:solidFill>
                <a:schemeClr val="tx1"/>
              </a:solidFill>
              <a:effectLst/>
              <a:latin typeface="+mn-lt"/>
              <a:ea typeface="+mn-ea"/>
              <a:cs typeface="+mn-cs"/>
            </a:endParaRPr>
          </a:p>
          <a:p>
            <a:r>
              <a:rPr lang="en-CA" sz="1600" b="1" kern="1200" dirty="0" smtClean="0">
                <a:solidFill>
                  <a:schemeClr val="tx1"/>
                </a:solidFill>
                <a:effectLst/>
                <a:latin typeface="+mn-lt"/>
                <a:ea typeface="+mn-ea"/>
                <a:cs typeface="+mn-cs"/>
              </a:rPr>
              <a:t>Middle Jobs</a:t>
            </a:r>
          </a:p>
          <a:p>
            <a:r>
              <a:rPr lang="en-CA" sz="1600" kern="1200" dirty="0" smtClean="0">
                <a:solidFill>
                  <a:schemeClr val="tx1"/>
                </a:solidFill>
                <a:effectLst/>
                <a:latin typeface="+mn-lt"/>
                <a:ea typeface="+mn-ea"/>
                <a:cs typeface="+mn-cs"/>
              </a:rPr>
              <a:t>Then, in between, there is the constricted</a:t>
            </a:r>
            <a:r>
              <a:rPr lang="en-CA" sz="1600" kern="1200" baseline="0" dirty="0" smtClean="0">
                <a:solidFill>
                  <a:schemeClr val="tx1"/>
                </a:solidFill>
                <a:effectLst/>
                <a:latin typeface="+mn-lt"/>
                <a:ea typeface="+mn-ea"/>
                <a:cs typeface="+mn-cs"/>
              </a:rPr>
              <a:t> middle of the hourglass. </a:t>
            </a:r>
            <a:r>
              <a:rPr lang="en-CA" sz="1600" kern="1200" dirty="0" smtClean="0">
                <a:solidFill>
                  <a:schemeClr val="tx1"/>
                </a:solidFill>
                <a:effectLst/>
                <a:latin typeface="+mn-lt"/>
                <a:ea typeface="+mn-ea"/>
                <a:cs typeface="+mn-cs"/>
              </a:rPr>
              <a:t>These jobs require work experience,</a:t>
            </a:r>
            <a:r>
              <a:rPr lang="en-CA" sz="1600" kern="1200" baseline="0" dirty="0" smtClean="0">
                <a:solidFill>
                  <a:schemeClr val="tx1"/>
                </a:solidFill>
                <a:effectLst/>
                <a:latin typeface="+mn-lt"/>
                <a:ea typeface="+mn-ea"/>
                <a:cs typeface="+mn-cs"/>
              </a:rPr>
              <a:t> but not necessarily a PSE degree or diploma…and they have </a:t>
            </a:r>
            <a:r>
              <a:rPr lang="en-CA" sz="1600" kern="1200" dirty="0" smtClean="0">
                <a:solidFill>
                  <a:schemeClr val="tx1"/>
                </a:solidFill>
                <a:effectLst/>
                <a:latin typeface="+mn-lt"/>
                <a:ea typeface="+mn-ea"/>
                <a:cs typeface="+mn-cs"/>
              </a:rPr>
              <a:t>been a shrinking due to outsourcing, computerization and the reduction of manufacturing sector.  (A travel agent is a good example; this person has been largely replaced by accessible web sites that allow us to easily book</a:t>
            </a:r>
            <a:r>
              <a:rPr lang="en-CA" sz="1600" kern="1200" baseline="0" dirty="0" smtClean="0">
                <a:solidFill>
                  <a:schemeClr val="tx1"/>
                </a:solidFill>
                <a:effectLst/>
                <a:latin typeface="+mn-lt"/>
                <a:ea typeface="+mn-ea"/>
                <a:cs typeface="+mn-cs"/>
              </a:rPr>
              <a:t> </a:t>
            </a:r>
            <a:r>
              <a:rPr lang="en-CA" sz="1600" kern="1200" dirty="0" smtClean="0">
                <a:solidFill>
                  <a:schemeClr val="tx1"/>
                </a:solidFill>
                <a:effectLst/>
                <a:latin typeface="+mn-lt"/>
                <a:ea typeface="+mn-ea"/>
                <a:cs typeface="+mn-cs"/>
              </a:rPr>
              <a:t>our own travel) </a:t>
            </a:r>
          </a:p>
          <a:p>
            <a:endParaRPr lang="en-CA" sz="1600" kern="1200" dirty="0" smtClean="0">
              <a:solidFill>
                <a:schemeClr val="tx1"/>
              </a:solidFill>
              <a:effectLst/>
              <a:latin typeface="+mn-lt"/>
              <a:ea typeface="+mn-ea"/>
              <a:cs typeface="+mn-cs"/>
            </a:endParaRPr>
          </a:p>
          <a:p>
            <a:endParaRPr lang="en-CA" sz="16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CA" sz="1600" kern="1200" dirty="0" smtClean="0">
                <a:solidFill>
                  <a:schemeClr val="tx1"/>
                </a:solidFill>
                <a:effectLst/>
                <a:latin typeface="+mn-lt"/>
                <a:ea typeface="+mn-ea"/>
                <a:cs typeface="+mn-cs"/>
              </a:rPr>
              <a:t>Most</a:t>
            </a:r>
            <a:r>
              <a:rPr lang="en-CA" sz="1600" kern="1200" baseline="0" dirty="0" smtClean="0">
                <a:solidFill>
                  <a:schemeClr val="tx1"/>
                </a:solidFill>
                <a:effectLst/>
                <a:latin typeface="+mn-lt"/>
                <a:ea typeface="+mn-ea"/>
                <a:cs typeface="+mn-cs"/>
              </a:rPr>
              <a:t> seem to agree that this has been a good characterization of the </a:t>
            </a:r>
            <a:r>
              <a:rPr lang="en-CA" sz="1600" kern="1200" dirty="0" smtClean="0">
                <a:solidFill>
                  <a:schemeClr val="tx1"/>
                </a:solidFill>
                <a:effectLst/>
                <a:latin typeface="+mn-lt"/>
                <a:ea typeface="+mn-ea"/>
                <a:cs typeface="+mn-cs"/>
              </a:rPr>
              <a:t>labour market in most OECD countries.</a:t>
            </a:r>
          </a:p>
          <a:p>
            <a:pPr marL="0" marR="0" indent="0" algn="l" defTabSz="914400" rtl="0" eaLnBrk="1" fontAlgn="auto" latinLnBrk="0" hangingPunct="1">
              <a:lnSpc>
                <a:spcPct val="100000"/>
              </a:lnSpc>
              <a:spcBef>
                <a:spcPts val="0"/>
              </a:spcBef>
              <a:spcAft>
                <a:spcPts val="0"/>
              </a:spcAft>
              <a:buClrTx/>
              <a:buSzTx/>
              <a:buFontTx/>
              <a:buNone/>
              <a:tabLst/>
              <a:defRPr/>
            </a:pPr>
            <a:endParaRPr lang="en-CA"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4C4A6038-CC20-4458-AFB9-1EFFD8CBE6C1}" type="slidenum">
              <a:rPr lang="en-CA" smtClean="0">
                <a:solidFill>
                  <a:prstClr val="black"/>
                </a:solidFill>
              </a:rPr>
              <a:pPr/>
              <a:t>12</a:t>
            </a:fld>
            <a:endParaRPr lang="en-CA">
              <a:solidFill>
                <a:prstClr val="black"/>
              </a:solidFill>
            </a:endParaRPr>
          </a:p>
        </p:txBody>
      </p:sp>
    </p:spTree>
    <p:extLst>
      <p:ext uri="{BB962C8B-B14F-4D97-AF65-F5344CB8AC3E}">
        <p14:creationId xmlns:p14="http://schemas.microsoft.com/office/powerpoint/2010/main" val="9009721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600" dirty="0" smtClean="0"/>
              <a:t>We’ve see the hourglass</a:t>
            </a:r>
            <a:r>
              <a:rPr lang="en-CA" sz="1600" baseline="0" dirty="0" smtClean="0"/>
              <a:t> in the distribution of wages:</a:t>
            </a:r>
            <a:r>
              <a:rPr lang="en-CA" sz="1600" dirty="0" smtClean="0"/>
              <a:t> a rise in lower paying and higher paying jobs  (depicted</a:t>
            </a:r>
            <a:r>
              <a:rPr lang="en-CA" sz="1600" baseline="0" dirty="0" smtClean="0"/>
              <a:t> in the yellow and blue bars) </a:t>
            </a:r>
            <a:r>
              <a:rPr lang="en-CA" sz="1600" dirty="0" smtClean="0"/>
              <a:t>and a diminishing of the red middle</a:t>
            </a:r>
            <a:r>
              <a:rPr lang="en-CA" sz="1600" baseline="0" dirty="0" smtClean="0"/>
              <a:t> paying jobs.</a:t>
            </a:r>
            <a:endParaRPr lang="en-CA" sz="1600" dirty="0"/>
          </a:p>
        </p:txBody>
      </p:sp>
      <p:sp>
        <p:nvSpPr>
          <p:cNvPr id="4" name="Slide Number Placeholder 3"/>
          <p:cNvSpPr>
            <a:spLocks noGrp="1"/>
          </p:cNvSpPr>
          <p:nvPr>
            <p:ph type="sldNum" sz="quarter" idx="10"/>
          </p:nvPr>
        </p:nvSpPr>
        <p:spPr/>
        <p:txBody>
          <a:bodyPr/>
          <a:lstStyle/>
          <a:p>
            <a:fld id="{4C4A6038-CC20-4458-AFB9-1EFFD8CBE6C1}" type="slidenum">
              <a:rPr lang="en-CA" smtClean="0">
                <a:solidFill>
                  <a:prstClr val="black"/>
                </a:solidFill>
              </a:rPr>
              <a:pPr/>
              <a:t>13</a:t>
            </a:fld>
            <a:endParaRPr lang="en-CA">
              <a:solidFill>
                <a:prstClr val="black"/>
              </a:solidFill>
            </a:endParaRPr>
          </a:p>
        </p:txBody>
      </p:sp>
    </p:spTree>
    <p:extLst>
      <p:ext uri="{BB962C8B-B14F-4D97-AF65-F5344CB8AC3E}">
        <p14:creationId xmlns:p14="http://schemas.microsoft.com/office/powerpoint/2010/main" val="180945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600" dirty="0" smtClean="0"/>
              <a:t>We’ve also see</a:t>
            </a:r>
            <a:r>
              <a:rPr lang="en-CA" sz="1600" baseline="0" dirty="0" smtClean="0"/>
              <a:t> the hourglass in the distribution of skill content demands, with a rise in demand for non-routine cognitive and non-routine manual roles at the top and bottom of the hourglass and a decline in the routine roles in the middle</a:t>
            </a:r>
            <a:endParaRPr lang="en-CA" sz="1600" dirty="0"/>
          </a:p>
        </p:txBody>
      </p:sp>
      <p:sp>
        <p:nvSpPr>
          <p:cNvPr id="4" name="Slide Number Placeholder 3"/>
          <p:cNvSpPr>
            <a:spLocks noGrp="1"/>
          </p:cNvSpPr>
          <p:nvPr>
            <p:ph type="sldNum" sz="quarter" idx="10"/>
          </p:nvPr>
        </p:nvSpPr>
        <p:spPr/>
        <p:txBody>
          <a:bodyPr/>
          <a:lstStyle/>
          <a:p>
            <a:fld id="{4C4A6038-CC20-4458-AFB9-1EFFD8CBE6C1}" type="slidenum">
              <a:rPr lang="en-CA" smtClean="0">
                <a:solidFill>
                  <a:prstClr val="black"/>
                </a:solidFill>
              </a:rPr>
              <a:pPr/>
              <a:t>14</a:t>
            </a:fld>
            <a:endParaRPr lang="en-CA">
              <a:solidFill>
                <a:prstClr val="black"/>
              </a:solidFill>
            </a:endParaRPr>
          </a:p>
        </p:txBody>
      </p:sp>
    </p:spTree>
    <p:extLst>
      <p:ext uri="{BB962C8B-B14F-4D97-AF65-F5344CB8AC3E}">
        <p14:creationId xmlns:p14="http://schemas.microsoft.com/office/powerpoint/2010/main" val="12124476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600" dirty="0" smtClean="0"/>
              <a:t>Now you can</a:t>
            </a:r>
            <a:r>
              <a:rPr lang="en-CA" sz="1600" baseline="0" dirty="0" smtClean="0"/>
              <a:t> argue that t</a:t>
            </a:r>
            <a:r>
              <a:rPr lang="en-CA" sz="1600" dirty="0" smtClean="0"/>
              <a:t>echnology has been displacing</a:t>
            </a:r>
            <a:r>
              <a:rPr lang="en-CA" sz="1600" baseline="0" dirty="0" smtClean="0"/>
              <a:t> workers since the stone age, but in fact it’s aggregate result has historically actually been an increase in jobs, not a decrease.  </a:t>
            </a:r>
          </a:p>
          <a:p>
            <a:endParaRPr lang="en-CA" sz="1600" baseline="0" dirty="0" smtClean="0"/>
          </a:p>
          <a:p>
            <a:r>
              <a:rPr lang="en-CA" sz="1600" baseline="0" dirty="0" smtClean="0"/>
              <a:t>During the Industrial Revolution, increases in automation displaced some workers, but tended to create the need for more.  For example, textile industries reduced the need for cloth weavers, but cloth became much cheaper and people began buying more clothes = all of a sudden, there was an increased demand for designers, seamstresses, tailors and sales clerks</a:t>
            </a:r>
          </a:p>
          <a:p>
            <a:endParaRPr lang="en-CA" sz="1600" baseline="0" dirty="0" smtClean="0"/>
          </a:p>
          <a:p>
            <a:r>
              <a:rPr lang="en-CA" sz="1600" baseline="0" dirty="0" smtClean="0"/>
              <a:t>This trend continued with technology often not displacing, but rather changing the nature of certain roles.  For example, the introduction of ATMs did not actually result in the disappearance of bank tellers – rather it changed to focus more on marketing bank products</a:t>
            </a:r>
          </a:p>
          <a:p>
            <a:endParaRPr lang="en-CA" sz="1600" baseline="0" dirty="0" smtClean="0"/>
          </a:p>
          <a:p>
            <a:r>
              <a:rPr lang="en-CA" sz="1600" baseline="0" dirty="0" smtClean="0"/>
              <a:t>But recently, technology has begun to replace NOT just routine functions, but also non-routine jobs. All of a sudden, technology can scan an MRI and detect the possibility of a tumour. </a:t>
            </a:r>
            <a:r>
              <a:rPr lang="en-CA" sz="1600" dirty="0" smtClean="0"/>
              <a:t>Erik </a:t>
            </a:r>
            <a:r>
              <a:rPr lang="en-CA" sz="1600" dirty="0" err="1" smtClean="0"/>
              <a:t>Brynjofsson</a:t>
            </a:r>
            <a:r>
              <a:rPr lang="en-CA" sz="1600" dirty="0" smtClean="0"/>
              <a:t> and Andrew McAfee, professors from MIT, have been arguing for the last year and a half that impressive advances in technology—from improved industrial robotics to automated translation services—are largely behind the sluggish employment growth of the last 10 to 15 years.  </a:t>
            </a:r>
          </a:p>
          <a:p>
            <a:endParaRPr lang="en-CA" sz="1600" dirty="0" smtClean="0"/>
          </a:p>
          <a:p>
            <a:r>
              <a:rPr lang="en-CA" sz="1600" dirty="0" smtClean="0"/>
              <a:t>Technologies are increasingly being adopted not only in manufacturing, clerical, and retail work but in knowledge sector</a:t>
            </a:r>
            <a:r>
              <a:rPr lang="en-CA" sz="1600" baseline="0" dirty="0" smtClean="0"/>
              <a:t> </a:t>
            </a:r>
            <a:r>
              <a:rPr lang="en-CA" sz="1600" dirty="0" smtClean="0"/>
              <a:t>professions such as law, financial services, education, and medicine.  </a:t>
            </a:r>
          </a:p>
          <a:p>
            <a:endParaRPr lang="en-CA" sz="1600" baseline="0" dirty="0" smtClean="0"/>
          </a:p>
          <a:p>
            <a:r>
              <a:rPr lang="en-CA" sz="1600" baseline="0" dirty="0" smtClean="0"/>
              <a:t>So going back to the hourglass – while the mid-level jobs have been shrinking because of technology, it seems that new technologies may be also starting to take aim at the top of the hourglass, reducing the number of workers needed there too.</a:t>
            </a:r>
          </a:p>
          <a:p>
            <a:endParaRPr lang="en-CA" sz="1600" baseline="0" dirty="0" smtClean="0"/>
          </a:p>
          <a:p>
            <a:endParaRPr lang="en-CA" sz="1600" baseline="0" dirty="0" smtClean="0"/>
          </a:p>
        </p:txBody>
      </p:sp>
      <p:sp>
        <p:nvSpPr>
          <p:cNvPr id="4" name="Slide Number Placeholder 3"/>
          <p:cNvSpPr>
            <a:spLocks noGrp="1"/>
          </p:cNvSpPr>
          <p:nvPr>
            <p:ph type="sldNum" sz="quarter" idx="10"/>
          </p:nvPr>
        </p:nvSpPr>
        <p:spPr/>
        <p:txBody>
          <a:bodyPr/>
          <a:lstStyle/>
          <a:p>
            <a:fld id="{4C4A6038-CC20-4458-AFB9-1EFFD8CBE6C1}" type="slidenum">
              <a:rPr lang="en-CA" smtClean="0">
                <a:solidFill>
                  <a:prstClr val="black"/>
                </a:solidFill>
              </a:rPr>
              <a:pPr/>
              <a:t>15</a:t>
            </a:fld>
            <a:endParaRPr lang="en-CA">
              <a:solidFill>
                <a:prstClr val="black"/>
              </a:solidFill>
            </a:endParaRPr>
          </a:p>
        </p:txBody>
      </p:sp>
    </p:spTree>
    <p:extLst>
      <p:ext uri="{BB962C8B-B14F-4D97-AF65-F5344CB8AC3E}">
        <p14:creationId xmlns:p14="http://schemas.microsoft.com/office/powerpoint/2010/main" val="5793491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600" dirty="0" smtClean="0"/>
              <a:t>You can see this exemplified here</a:t>
            </a:r>
            <a:r>
              <a:rPr lang="en-CA" sz="1600" baseline="0" dirty="0" smtClean="0"/>
              <a:t>.</a:t>
            </a:r>
          </a:p>
          <a:p>
            <a:endParaRPr lang="en-CA" sz="1600" baseline="0" dirty="0" smtClean="0"/>
          </a:p>
          <a:p>
            <a:r>
              <a:rPr lang="en-CA" sz="1600" baseline="0" dirty="0" smtClean="0"/>
              <a:t>In the Instagram example, what it means is that profit is shared by fewer and fewer</a:t>
            </a:r>
            <a:endParaRPr lang="en-CA" sz="1600" dirty="0"/>
          </a:p>
        </p:txBody>
      </p:sp>
      <p:sp>
        <p:nvSpPr>
          <p:cNvPr id="4" name="Slide Number Placeholder 3"/>
          <p:cNvSpPr>
            <a:spLocks noGrp="1"/>
          </p:cNvSpPr>
          <p:nvPr>
            <p:ph type="sldNum" sz="quarter" idx="10"/>
          </p:nvPr>
        </p:nvSpPr>
        <p:spPr/>
        <p:txBody>
          <a:bodyPr/>
          <a:lstStyle/>
          <a:p>
            <a:fld id="{4C4A6038-CC20-4458-AFB9-1EFFD8CBE6C1}" type="slidenum">
              <a:rPr lang="en-CA" smtClean="0">
                <a:solidFill>
                  <a:prstClr val="black"/>
                </a:solidFill>
              </a:rPr>
              <a:pPr/>
              <a:t>16</a:t>
            </a:fld>
            <a:endParaRPr lang="en-CA">
              <a:solidFill>
                <a:prstClr val="black"/>
              </a:solidFill>
            </a:endParaRPr>
          </a:p>
        </p:txBody>
      </p:sp>
    </p:spTree>
    <p:extLst>
      <p:ext uri="{BB962C8B-B14F-4D97-AF65-F5344CB8AC3E}">
        <p14:creationId xmlns:p14="http://schemas.microsoft.com/office/powerpoint/2010/main" val="25303247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baseline="0" dirty="0" smtClean="0"/>
          </a:p>
          <a:p>
            <a:r>
              <a:rPr lang="en-CA" sz="1600" baseline="0" dirty="0" smtClean="0"/>
              <a:t>Researchers are suggesting our labour market is seeing an unconscious decoupling of productivity and employment. Starting in 2000, increases in productivity are met with no parallel increase in job creation.  </a:t>
            </a:r>
            <a:endParaRPr lang="en-CA" sz="1600" dirty="0"/>
          </a:p>
        </p:txBody>
      </p:sp>
      <p:sp>
        <p:nvSpPr>
          <p:cNvPr id="4" name="Slide Number Placeholder 3"/>
          <p:cNvSpPr>
            <a:spLocks noGrp="1"/>
          </p:cNvSpPr>
          <p:nvPr>
            <p:ph type="sldNum" sz="quarter" idx="10"/>
          </p:nvPr>
        </p:nvSpPr>
        <p:spPr/>
        <p:txBody>
          <a:bodyPr/>
          <a:lstStyle/>
          <a:p>
            <a:fld id="{4C4A6038-CC20-4458-AFB9-1EFFD8CBE6C1}" type="slidenum">
              <a:rPr lang="en-CA" smtClean="0">
                <a:solidFill>
                  <a:prstClr val="black"/>
                </a:solidFill>
              </a:rPr>
              <a:pPr/>
              <a:t>17</a:t>
            </a:fld>
            <a:endParaRPr lang="en-CA">
              <a:solidFill>
                <a:prstClr val="black"/>
              </a:solidFill>
            </a:endParaRPr>
          </a:p>
        </p:txBody>
      </p:sp>
    </p:spTree>
    <p:extLst>
      <p:ext uri="{BB962C8B-B14F-4D97-AF65-F5344CB8AC3E}">
        <p14:creationId xmlns:p14="http://schemas.microsoft.com/office/powerpoint/2010/main" val="120034785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600" dirty="0" smtClean="0"/>
              <a:t>Some</a:t>
            </a:r>
            <a:r>
              <a:rPr lang="en-CA" sz="1600" baseline="0" dirty="0" smtClean="0"/>
              <a:t> argue that new technologies are encroaching on human skills in an unprecedented way.  Unchecked by changes in policy or employment practices, there may be fewer jobs not only in the middle, but also at the top of the hourglass; the bottom may bulge and the size of the overall container may be getting smaller and smaller.</a:t>
            </a:r>
            <a:endParaRPr lang="en-CA" sz="1600" dirty="0"/>
          </a:p>
        </p:txBody>
      </p:sp>
      <p:sp>
        <p:nvSpPr>
          <p:cNvPr id="4" name="Slide Number Placeholder 3"/>
          <p:cNvSpPr>
            <a:spLocks noGrp="1"/>
          </p:cNvSpPr>
          <p:nvPr>
            <p:ph type="sldNum" sz="quarter" idx="10"/>
          </p:nvPr>
        </p:nvSpPr>
        <p:spPr/>
        <p:txBody>
          <a:bodyPr/>
          <a:lstStyle/>
          <a:p>
            <a:fld id="{4C4A6038-CC20-4458-AFB9-1EFFD8CBE6C1}" type="slidenum">
              <a:rPr lang="en-CA" smtClean="0">
                <a:solidFill>
                  <a:prstClr val="black"/>
                </a:solidFill>
              </a:rPr>
              <a:pPr/>
              <a:t>18</a:t>
            </a:fld>
            <a:endParaRPr lang="en-CA">
              <a:solidFill>
                <a:prstClr val="black"/>
              </a:solidFill>
            </a:endParaRPr>
          </a:p>
        </p:txBody>
      </p:sp>
    </p:spTree>
    <p:extLst>
      <p:ext uri="{BB962C8B-B14F-4D97-AF65-F5344CB8AC3E}">
        <p14:creationId xmlns:p14="http://schemas.microsoft.com/office/powerpoint/2010/main" val="9065331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CA" baseline="0" dirty="0" smtClean="0"/>
          </a:p>
          <a:p>
            <a:endParaRPr lang="en-CA" dirty="0"/>
          </a:p>
        </p:txBody>
      </p:sp>
      <p:sp>
        <p:nvSpPr>
          <p:cNvPr id="4" name="Slide Number Placeholder 3"/>
          <p:cNvSpPr>
            <a:spLocks noGrp="1"/>
          </p:cNvSpPr>
          <p:nvPr>
            <p:ph type="sldNum" sz="quarter" idx="10"/>
          </p:nvPr>
        </p:nvSpPr>
        <p:spPr/>
        <p:txBody>
          <a:bodyPr/>
          <a:lstStyle/>
          <a:p>
            <a:fld id="{4C4A6038-CC20-4458-AFB9-1EFFD8CBE6C1}" type="slidenum">
              <a:rPr lang="en-CA" smtClean="0">
                <a:solidFill>
                  <a:prstClr val="black"/>
                </a:solidFill>
              </a:rPr>
              <a:pPr/>
              <a:t>19</a:t>
            </a:fld>
            <a:endParaRPr lang="en-CA">
              <a:solidFill>
                <a:prstClr val="black"/>
              </a:solidFill>
            </a:endParaRPr>
          </a:p>
        </p:txBody>
      </p:sp>
    </p:spTree>
    <p:extLst>
      <p:ext uri="{BB962C8B-B14F-4D97-AF65-F5344CB8AC3E}">
        <p14:creationId xmlns:p14="http://schemas.microsoft.com/office/powerpoint/2010/main" val="33549706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CD0FAEE-C96E-4E76-890B-37EEC39CC8A6}" type="slidenum">
              <a:rPr lang="fi-FI" smtClean="0"/>
              <a:pPr/>
              <a:t>2</a:t>
            </a:fld>
            <a:endParaRPr lang="fi-FI"/>
          </a:p>
        </p:txBody>
      </p:sp>
    </p:spTree>
    <p:extLst>
      <p:ext uri="{BB962C8B-B14F-4D97-AF65-F5344CB8AC3E}">
        <p14:creationId xmlns:p14="http://schemas.microsoft.com/office/powerpoint/2010/main" val="180448083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600" baseline="0" dirty="0" smtClean="0"/>
              <a:t>Over time, we’ve increasingly seen the prime obligation – and driver behind business decisions – become providing the best return to shareholders over the shortest return period.</a:t>
            </a:r>
          </a:p>
          <a:p>
            <a:endParaRPr lang="en-CA" sz="1600" baseline="0" dirty="0" smtClean="0"/>
          </a:p>
          <a:p>
            <a:r>
              <a:rPr lang="en-CA" sz="1600" baseline="0" dirty="0" smtClean="0"/>
              <a:t>As a result, the predictions of market analysts often shape business decisions rather than the other way around and the short-term bottom line trumps long term vision, productivity and sustainability.</a:t>
            </a:r>
          </a:p>
          <a:p>
            <a:endParaRPr lang="en-CA" sz="1600" baseline="0" dirty="0" smtClean="0"/>
          </a:p>
          <a:p>
            <a:r>
              <a:rPr lang="en-CA" sz="1600" baseline="0" dirty="0" smtClean="0"/>
              <a:t>The push for quick return on investment results in downsizing and outsourcing and, again, wealth is held by fewer and fewer highly mobile CEOs.</a:t>
            </a:r>
          </a:p>
          <a:p>
            <a:endParaRPr lang="en-CA" sz="1600" baseline="0" dirty="0" smtClean="0"/>
          </a:p>
          <a:p>
            <a:r>
              <a:rPr lang="en-CA" sz="1600" baseline="0" dirty="0" smtClean="0"/>
              <a:t>Interestingly, we see the trend of having to demonstrate short-term ROI seep beyond business into other sectors…such as our own!</a:t>
            </a:r>
          </a:p>
        </p:txBody>
      </p:sp>
      <p:sp>
        <p:nvSpPr>
          <p:cNvPr id="4" name="Slide Number Placeholder 3"/>
          <p:cNvSpPr>
            <a:spLocks noGrp="1"/>
          </p:cNvSpPr>
          <p:nvPr>
            <p:ph type="sldNum" sz="quarter" idx="10"/>
          </p:nvPr>
        </p:nvSpPr>
        <p:spPr/>
        <p:txBody>
          <a:bodyPr/>
          <a:lstStyle/>
          <a:p>
            <a:fld id="{4C4A6038-CC20-4458-AFB9-1EFFD8CBE6C1}" type="slidenum">
              <a:rPr lang="en-CA" smtClean="0">
                <a:solidFill>
                  <a:prstClr val="black"/>
                </a:solidFill>
              </a:rPr>
              <a:pPr/>
              <a:t>20</a:t>
            </a:fld>
            <a:endParaRPr lang="en-CA">
              <a:solidFill>
                <a:prstClr val="black"/>
              </a:solidFill>
            </a:endParaRPr>
          </a:p>
        </p:txBody>
      </p:sp>
    </p:spTree>
    <p:extLst>
      <p:ext uri="{BB962C8B-B14F-4D97-AF65-F5344CB8AC3E}">
        <p14:creationId xmlns:p14="http://schemas.microsoft.com/office/powerpoint/2010/main" val="227371002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600" dirty="0" smtClean="0"/>
              <a:t>ROI boils down to the simple ratio</a:t>
            </a:r>
            <a:r>
              <a:rPr lang="en-CA" sz="1600" baseline="0" dirty="0" smtClean="0"/>
              <a:t> of return over assets – increasing the numerator and/or decreasing the denominator increases the overall ratio.</a:t>
            </a:r>
          </a:p>
          <a:p>
            <a:endParaRPr lang="en-CA" sz="1600" baseline="0" dirty="0" smtClean="0"/>
          </a:p>
          <a:p>
            <a:r>
              <a:rPr lang="en-CA" sz="1600" baseline="0" dirty="0" smtClean="0"/>
              <a:t>Accordingly, e</a:t>
            </a:r>
            <a:r>
              <a:rPr lang="en-CA" sz="1600" dirty="0" smtClean="0"/>
              <a:t>mployers could of course increase their returns by increasing</a:t>
            </a:r>
            <a:r>
              <a:rPr lang="en-CA" sz="1600" baseline="0" dirty="0" smtClean="0"/>
              <a:t> quality and productivity – but that often demands short-term pain for longer-term gains.  Instead, the current trend seems to be to reduce assets by downsizing, contracting out and out-sourcing.</a:t>
            </a:r>
            <a:endParaRPr lang="en-CA" sz="1600" dirty="0"/>
          </a:p>
        </p:txBody>
      </p:sp>
      <p:sp>
        <p:nvSpPr>
          <p:cNvPr id="4" name="Slide Number Placeholder 3"/>
          <p:cNvSpPr>
            <a:spLocks noGrp="1"/>
          </p:cNvSpPr>
          <p:nvPr>
            <p:ph type="sldNum" sz="quarter" idx="10"/>
          </p:nvPr>
        </p:nvSpPr>
        <p:spPr/>
        <p:txBody>
          <a:bodyPr/>
          <a:lstStyle/>
          <a:p>
            <a:fld id="{4C4A6038-CC20-4458-AFB9-1EFFD8CBE6C1}" type="slidenum">
              <a:rPr lang="en-CA" smtClean="0">
                <a:solidFill>
                  <a:prstClr val="black"/>
                </a:solidFill>
              </a:rPr>
              <a:pPr/>
              <a:t>21</a:t>
            </a:fld>
            <a:endParaRPr lang="en-CA">
              <a:solidFill>
                <a:prstClr val="black"/>
              </a:solidFill>
            </a:endParaRPr>
          </a:p>
        </p:txBody>
      </p:sp>
    </p:spTree>
    <p:extLst>
      <p:ext uri="{BB962C8B-B14F-4D97-AF65-F5344CB8AC3E}">
        <p14:creationId xmlns:p14="http://schemas.microsoft.com/office/powerpoint/2010/main" val="410079954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600" dirty="0" smtClean="0"/>
              <a:t>Closely</a:t>
            </a:r>
            <a:r>
              <a:rPr lang="en-CA" sz="1600" baseline="0" dirty="0" smtClean="0"/>
              <a:t> related to </a:t>
            </a:r>
            <a:r>
              <a:rPr lang="en-CA" sz="1600" baseline="0" dirty="0" err="1" smtClean="0"/>
              <a:t>financialization</a:t>
            </a:r>
            <a:r>
              <a:rPr lang="en-CA" sz="1600" baseline="0" dirty="0" smtClean="0"/>
              <a:t> – indeed possibly an extension of it – are business practices.</a:t>
            </a:r>
            <a:endParaRPr lang="en-CA" sz="1600" dirty="0"/>
          </a:p>
        </p:txBody>
      </p:sp>
      <p:sp>
        <p:nvSpPr>
          <p:cNvPr id="4" name="Slide Number Placeholder 3"/>
          <p:cNvSpPr>
            <a:spLocks noGrp="1"/>
          </p:cNvSpPr>
          <p:nvPr>
            <p:ph type="sldNum" sz="quarter" idx="10"/>
          </p:nvPr>
        </p:nvSpPr>
        <p:spPr/>
        <p:txBody>
          <a:bodyPr/>
          <a:lstStyle/>
          <a:p>
            <a:fld id="{4C4A6038-CC20-4458-AFB9-1EFFD8CBE6C1}" type="slidenum">
              <a:rPr lang="en-CA" smtClean="0">
                <a:solidFill>
                  <a:prstClr val="black"/>
                </a:solidFill>
              </a:rPr>
              <a:pPr/>
              <a:t>22</a:t>
            </a:fld>
            <a:endParaRPr lang="en-CA">
              <a:solidFill>
                <a:prstClr val="black"/>
              </a:solidFill>
            </a:endParaRPr>
          </a:p>
        </p:txBody>
      </p:sp>
    </p:spTree>
    <p:extLst>
      <p:ext uri="{BB962C8B-B14F-4D97-AF65-F5344CB8AC3E}">
        <p14:creationId xmlns:p14="http://schemas.microsoft.com/office/powerpoint/2010/main" val="265060031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600" dirty="0" smtClean="0"/>
              <a:t>Before the hourglass,</a:t>
            </a:r>
            <a:r>
              <a:rPr lang="en-CA" sz="1600" baseline="0" dirty="0" smtClean="0"/>
              <a:t> most agreed that our labour market looked more or less like a pyramid, with abundant entry points and a fairly linear and predictable progression route.</a:t>
            </a:r>
            <a:endParaRPr lang="en-CA" sz="1600" dirty="0"/>
          </a:p>
        </p:txBody>
      </p:sp>
      <p:sp>
        <p:nvSpPr>
          <p:cNvPr id="4" name="Slide Number Placeholder 3"/>
          <p:cNvSpPr>
            <a:spLocks noGrp="1"/>
          </p:cNvSpPr>
          <p:nvPr>
            <p:ph type="sldNum" sz="quarter" idx="10"/>
          </p:nvPr>
        </p:nvSpPr>
        <p:spPr/>
        <p:txBody>
          <a:bodyPr/>
          <a:lstStyle/>
          <a:p>
            <a:fld id="{4C4A6038-CC20-4458-AFB9-1EFFD8CBE6C1}" type="slidenum">
              <a:rPr lang="en-CA" smtClean="0">
                <a:solidFill>
                  <a:prstClr val="black"/>
                </a:solidFill>
              </a:rPr>
              <a:pPr/>
              <a:t>23</a:t>
            </a:fld>
            <a:endParaRPr lang="en-CA">
              <a:solidFill>
                <a:prstClr val="black"/>
              </a:solidFill>
            </a:endParaRPr>
          </a:p>
        </p:txBody>
      </p:sp>
    </p:spTree>
    <p:extLst>
      <p:ext uri="{BB962C8B-B14F-4D97-AF65-F5344CB8AC3E}">
        <p14:creationId xmlns:p14="http://schemas.microsoft.com/office/powerpoint/2010/main" val="193699471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600" dirty="0" smtClean="0"/>
              <a:t>In</a:t>
            </a:r>
            <a:r>
              <a:rPr lang="en-CA" sz="1600" baseline="0" dirty="0" smtClean="0"/>
              <a:t> the pyramid, companies commonly held all the functions they needed directly under their control.  A widget making company not only hired widget makers, but also hired people to clean the building, landscape around it, feed  workers at the company cafeteria, keep the books, service the machinery, do research and development, warehouse and ship the widgets, manage HR and customer service.</a:t>
            </a:r>
          </a:p>
          <a:p>
            <a:endParaRPr lang="en-CA" sz="1600" baseline="0" dirty="0" smtClean="0"/>
          </a:p>
          <a:p>
            <a:r>
              <a:rPr lang="en-CA" sz="1600" baseline="0" dirty="0" smtClean="0"/>
              <a:t>This meant that someone could get into the company without expertise in widget making and could potentially move up through hard work and training – which was typically offered by the company.</a:t>
            </a:r>
            <a:endParaRPr lang="en-CA" sz="1600" dirty="0"/>
          </a:p>
        </p:txBody>
      </p:sp>
      <p:sp>
        <p:nvSpPr>
          <p:cNvPr id="4" name="Slide Number Placeholder 3"/>
          <p:cNvSpPr>
            <a:spLocks noGrp="1"/>
          </p:cNvSpPr>
          <p:nvPr>
            <p:ph type="sldNum" sz="quarter" idx="10"/>
          </p:nvPr>
        </p:nvSpPr>
        <p:spPr/>
        <p:txBody>
          <a:bodyPr/>
          <a:lstStyle/>
          <a:p>
            <a:fld id="{4C4A6038-CC20-4458-AFB9-1EFFD8CBE6C1}" type="slidenum">
              <a:rPr lang="en-CA" smtClean="0">
                <a:solidFill>
                  <a:prstClr val="black"/>
                </a:solidFill>
              </a:rPr>
              <a:pPr/>
              <a:t>24</a:t>
            </a:fld>
            <a:endParaRPr lang="en-CA">
              <a:solidFill>
                <a:prstClr val="black"/>
              </a:solidFill>
            </a:endParaRPr>
          </a:p>
        </p:txBody>
      </p:sp>
    </p:spTree>
    <p:extLst>
      <p:ext uri="{BB962C8B-B14F-4D97-AF65-F5344CB8AC3E}">
        <p14:creationId xmlns:p14="http://schemas.microsoft.com/office/powerpoint/2010/main" val="177710666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600" dirty="0" smtClean="0"/>
              <a:t>Today’s company looks quite different. While the core function of widget</a:t>
            </a:r>
            <a:r>
              <a:rPr lang="en-CA" sz="1600" baseline="0" dirty="0" smtClean="0"/>
              <a:t> making might be retained, typically all supporting functions are contracted out – so the employees in those contracted services have limited room for advancement/growth and the Widget making company has no responsibility to those employees, whether their working conditions are decent or their contracts precarious.</a:t>
            </a:r>
          </a:p>
          <a:p>
            <a:endParaRPr lang="en-CA" sz="1600" baseline="0" dirty="0" smtClean="0"/>
          </a:p>
          <a:p>
            <a:r>
              <a:rPr lang="en-CA" sz="1600" baseline="0" dirty="0" smtClean="0"/>
              <a:t>Despite a wealth of evidence that employer investments in training pay off financially, we increasingly see a hands off approach by employers seeking short-term relationships with workers who are fully qualified, capable and ready to hit the ground running.  We are shifting toward renting a workforce rather than investing in one.</a:t>
            </a:r>
            <a:endParaRPr lang="en-CA" sz="1600" dirty="0"/>
          </a:p>
        </p:txBody>
      </p:sp>
      <p:sp>
        <p:nvSpPr>
          <p:cNvPr id="4" name="Slide Number Placeholder 3"/>
          <p:cNvSpPr>
            <a:spLocks noGrp="1"/>
          </p:cNvSpPr>
          <p:nvPr>
            <p:ph type="sldNum" sz="quarter" idx="10"/>
          </p:nvPr>
        </p:nvSpPr>
        <p:spPr/>
        <p:txBody>
          <a:bodyPr/>
          <a:lstStyle/>
          <a:p>
            <a:fld id="{4C4A6038-CC20-4458-AFB9-1EFFD8CBE6C1}" type="slidenum">
              <a:rPr lang="en-CA" smtClean="0">
                <a:solidFill>
                  <a:prstClr val="black"/>
                </a:solidFill>
              </a:rPr>
              <a:pPr/>
              <a:t>25</a:t>
            </a:fld>
            <a:endParaRPr lang="en-CA">
              <a:solidFill>
                <a:prstClr val="black"/>
              </a:solidFill>
            </a:endParaRPr>
          </a:p>
        </p:txBody>
      </p:sp>
    </p:spTree>
    <p:extLst>
      <p:ext uri="{BB962C8B-B14F-4D97-AF65-F5344CB8AC3E}">
        <p14:creationId xmlns:p14="http://schemas.microsoft.com/office/powerpoint/2010/main" val="244203029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600" dirty="0" smtClean="0"/>
              <a:t>Here is a case in point where</a:t>
            </a:r>
            <a:r>
              <a:rPr lang="en-CA" sz="1600" baseline="0" dirty="0" smtClean="0"/>
              <a:t> even the core business has been contracted out – so this FedEx employee is actually not a FedEx employee at all. He is an independent contractor who has bought and maintains at his own cost a FedEx branded truck.  He is not protected under employment standards, such as overtime, workers compensation or employment insurance. He is a freelancer rented out by FedEx to deliver their packages for as long as they need him.  </a:t>
            </a:r>
          </a:p>
          <a:p>
            <a:endParaRPr lang="en-CA" sz="1600" baseline="0" dirty="0" smtClean="0"/>
          </a:p>
        </p:txBody>
      </p:sp>
      <p:sp>
        <p:nvSpPr>
          <p:cNvPr id="4" name="Slide Number Placeholder 3"/>
          <p:cNvSpPr>
            <a:spLocks noGrp="1"/>
          </p:cNvSpPr>
          <p:nvPr>
            <p:ph type="sldNum" sz="quarter" idx="10"/>
          </p:nvPr>
        </p:nvSpPr>
        <p:spPr/>
        <p:txBody>
          <a:bodyPr/>
          <a:lstStyle/>
          <a:p>
            <a:fld id="{4C4A6038-CC20-4458-AFB9-1EFFD8CBE6C1}" type="slidenum">
              <a:rPr lang="en-CA" smtClean="0">
                <a:solidFill>
                  <a:prstClr val="black"/>
                </a:solidFill>
              </a:rPr>
              <a:pPr/>
              <a:t>26</a:t>
            </a:fld>
            <a:endParaRPr lang="en-CA">
              <a:solidFill>
                <a:prstClr val="black"/>
              </a:solidFill>
            </a:endParaRPr>
          </a:p>
        </p:txBody>
      </p:sp>
    </p:spTree>
    <p:extLst>
      <p:ext uri="{BB962C8B-B14F-4D97-AF65-F5344CB8AC3E}">
        <p14:creationId xmlns:p14="http://schemas.microsoft.com/office/powerpoint/2010/main" val="347431516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600" dirty="0" smtClean="0"/>
              <a:t>Finally, the offspring of technology and </a:t>
            </a:r>
            <a:r>
              <a:rPr lang="en-CA" sz="1600" dirty="0" err="1" smtClean="0"/>
              <a:t>financialization</a:t>
            </a:r>
            <a:r>
              <a:rPr lang="en-CA" sz="1600" dirty="0" smtClean="0"/>
              <a:t> may well be the sharing economy.</a:t>
            </a:r>
            <a:endParaRPr lang="en-CA" sz="1600" dirty="0"/>
          </a:p>
        </p:txBody>
      </p:sp>
      <p:sp>
        <p:nvSpPr>
          <p:cNvPr id="4" name="Slide Number Placeholder 3"/>
          <p:cNvSpPr>
            <a:spLocks noGrp="1"/>
          </p:cNvSpPr>
          <p:nvPr>
            <p:ph type="sldNum" sz="quarter" idx="10"/>
          </p:nvPr>
        </p:nvSpPr>
        <p:spPr/>
        <p:txBody>
          <a:bodyPr/>
          <a:lstStyle/>
          <a:p>
            <a:fld id="{4C4A6038-CC20-4458-AFB9-1EFFD8CBE6C1}" type="slidenum">
              <a:rPr lang="en-CA" smtClean="0">
                <a:solidFill>
                  <a:prstClr val="black"/>
                </a:solidFill>
              </a:rPr>
              <a:pPr/>
              <a:t>27</a:t>
            </a:fld>
            <a:endParaRPr lang="en-CA">
              <a:solidFill>
                <a:prstClr val="black"/>
              </a:solidFill>
            </a:endParaRPr>
          </a:p>
        </p:txBody>
      </p:sp>
    </p:spTree>
    <p:extLst>
      <p:ext uri="{BB962C8B-B14F-4D97-AF65-F5344CB8AC3E}">
        <p14:creationId xmlns:p14="http://schemas.microsoft.com/office/powerpoint/2010/main" val="12782540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600" dirty="0" smtClean="0"/>
              <a:t>If</a:t>
            </a:r>
            <a:r>
              <a:rPr lang="en-CA" sz="1600" baseline="0" dirty="0" smtClean="0"/>
              <a:t> you’re living in an OECD country, c</a:t>
            </a:r>
            <a:r>
              <a:rPr lang="en-CA" sz="1600" dirty="0" smtClean="0"/>
              <a:t>hances are you’ve heard</a:t>
            </a:r>
            <a:r>
              <a:rPr lang="en-CA" sz="1600" baseline="0" dirty="0" smtClean="0"/>
              <a:t> buzz about at least one of these companies. </a:t>
            </a:r>
            <a:r>
              <a:rPr lang="en-CA" sz="1600" dirty="0" smtClean="0"/>
              <a:t>We are seeing considerable</a:t>
            </a:r>
            <a:r>
              <a:rPr lang="en-CA" sz="1600" baseline="0" dirty="0" smtClean="0"/>
              <a:t> growth of the sharing economy.  These companies circumvent the employer-employee relationship, with piecemeal work being contracted not by the hour or day, but by the minute.</a:t>
            </a:r>
            <a:endParaRPr lang="en-CA" sz="1600" dirty="0" smtClean="0"/>
          </a:p>
          <a:p>
            <a:endParaRPr lang="en-CA" sz="1600" dirty="0" smtClean="0"/>
          </a:p>
          <a:p>
            <a:r>
              <a:rPr lang="en-CA" sz="1600" dirty="0" smtClean="0"/>
              <a:t>UBER is an example:</a:t>
            </a:r>
          </a:p>
          <a:p>
            <a:pPr marL="171450" indent="-171450">
              <a:buFont typeface="Arial" panose="020B0604020202020204" pitchFamily="34" charset="0"/>
              <a:buChar char="•"/>
            </a:pPr>
            <a:r>
              <a:rPr lang="en-CA" sz="1600" dirty="0" smtClean="0"/>
              <a:t>In my country, taxis are often driven</a:t>
            </a:r>
            <a:r>
              <a:rPr lang="en-CA" sz="1600" baseline="0" dirty="0" smtClean="0"/>
              <a:t> by immigrants who rely on this work as they try to have their credentials recognized.  Some joke that if you want to find a doctor fast in Canada, jump into the nearest cab. We can debate the ills associated with this form of underemployment, but licenced cab drivers do work under the protection of unions and access employment standards. UBER is changing that. UBER’s “workforce” is dominantly composed of white males who generally have full or other part-time jobs and are UBER drivers as a way of supplementing their income.  They have no protection – in fact, their tenure is completely reliant on them being rated positively by their fares – a few negative ratings and they’re out.</a:t>
            </a:r>
          </a:p>
          <a:p>
            <a:pPr marL="171450" indent="-171450">
              <a:buFont typeface="Arial" panose="020B0604020202020204" pitchFamily="34" charset="0"/>
              <a:buChar char="•"/>
            </a:pPr>
            <a:endParaRPr lang="en-CA" sz="1600" baseline="0" dirty="0" smtClean="0"/>
          </a:p>
          <a:p>
            <a:pPr marL="0" indent="0">
              <a:buFont typeface="Arial" panose="020B0604020202020204" pitchFamily="34" charset="0"/>
              <a:buNone/>
            </a:pPr>
            <a:r>
              <a:rPr lang="en-CA" sz="1600" baseline="0" dirty="0" smtClean="0"/>
              <a:t>It’s convenient and hip  – kind of a deviant underground economy that gives us what we need when we need it – but Tom </a:t>
            </a:r>
            <a:r>
              <a:rPr lang="en-CA" sz="1600" baseline="0" dirty="0" err="1" smtClean="0"/>
              <a:t>Zizys</a:t>
            </a:r>
            <a:r>
              <a:rPr lang="en-CA" sz="1600" baseline="0" dirty="0" smtClean="0"/>
              <a:t> argues that in fact it shares many of the elements seen in more informal emerging economies where workers struggle to cobble together a living wage without the protection of employment standards or stability.   He points out that we have spent the last 100 years trying to build decent employment practices and that the sharing economy threatens to dismantle this.</a:t>
            </a:r>
          </a:p>
        </p:txBody>
      </p:sp>
      <p:sp>
        <p:nvSpPr>
          <p:cNvPr id="4" name="Slide Number Placeholder 3"/>
          <p:cNvSpPr>
            <a:spLocks noGrp="1"/>
          </p:cNvSpPr>
          <p:nvPr>
            <p:ph type="sldNum" sz="quarter" idx="10"/>
          </p:nvPr>
        </p:nvSpPr>
        <p:spPr/>
        <p:txBody>
          <a:bodyPr/>
          <a:lstStyle/>
          <a:p>
            <a:fld id="{4C4A6038-CC20-4458-AFB9-1EFFD8CBE6C1}" type="slidenum">
              <a:rPr lang="en-CA" smtClean="0">
                <a:solidFill>
                  <a:prstClr val="black"/>
                </a:solidFill>
              </a:rPr>
              <a:pPr/>
              <a:t>28</a:t>
            </a:fld>
            <a:endParaRPr lang="en-CA">
              <a:solidFill>
                <a:prstClr val="black"/>
              </a:solidFill>
            </a:endParaRPr>
          </a:p>
        </p:txBody>
      </p:sp>
    </p:spTree>
    <p:extLst>
      <p:ext uri="{BB962C8B-B14F-4D97-AF65-F5344CB8AC3E}">
        <p14:creationId xmlns:p14="http://schemas.microsoft.com/office/powerpoint/2010/main" val="147666117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600" baseline="0" dirty="0" smtClean="0"/>
              <a:t>So what does all of this mean for youth?</a:t>
            </a:r>
          </a:p>
          <a:p>
            <a:endParaRPr lang="en-CA" sz="1600" baseline="0" dirty="0" smtClean="0"/>
          </a:p>
          <a:p>
            <a:r>
              <a:rPr lang="en-CA" sz="1600" baseline="0" dirty="0" smtClean="0"/>
              <a:t>Technology, </a:t>
            </a:r>
            <a:r>
              <a:rPr lang="en-CA" sz="1600" baseline="0" dirty="0" err="1" smtClean="0"/>
              <a:t>financialization</a:t>
            </a:r>
            <a:r>
              <a:rPr lang="en-CA" sz="1600" baseline="0" dirty="0" smtClean="0"/>
              <a:t>, business practices and the sharing economy add up to a labour market in which entry-level jobs are no longer stepping stones or even toe-holds.  Youth may be able to get entry positions, particularly in the sales and service sector, but they are increasingly over-</a:t>
            </a:r>
            <a:r>
              <a:rPr lang="en-CA" sz="1600" baseline="0" dirty="0" err="1" smtClean="0"/>
              <a:t>credentialized</a:t>
            </a:r>
            <a:r>
              <a:rPr lang="en-CA" sz="1600" baseline="0" dirty="0" smtClean="0"/>
              <a:t> and youth often find themselves stuck there, unable to navigate into more stable, better paying and less precarious jobs related to their field of study.  Traditional pathways and work search strategies do not apply in this labour market.  Nor may traditional ways of thinking about work as a employer-employee relationship. And it may indeed be that the total pot of available jobs is shrinking both in the middle and the top of the hourglass. </a:t>
            </a:r>
          </a:p>
          <a:p>
            <a:endParaRPr lang="en-CA" sz="1600" baseline="0" dirty="0" smtClean="0"/>
          </a:p>
          <a:p>
            <a:r>
              <a:rPr lang="en-CA" sz="1600" baseline="0" dirty="0" smtClean="0"/>
              <a:t>As a field, what is our role?  </a:t>
            </a:r>
          </a:p>
          <a:p>
            <a:pPr marL="0" marR="0" indent="0" algn="l" defTabSz="914400" rtl="0" eaLnBrk="1" fontAlgn="auto" latinLnBrk="0" hangingPunct="1">
              <a:lnSpc>
                <a:spcPct val="100000"/>
              </a:lnSpc>
              <a:spcBef>
                <a:spcPts val="0"/>
              </a:spcBef>
              <a:spcAft>
                <a:spcPts val="0"/>
              </a:spcAft>
              <a:buClrTx/>
              <a:buSzTx/>
              <a:buFontTx/>
              <a:buNone/>
              <a:tabLst/>
              <a:defRPr/>
            </a:pPr>
            <a:endParaRPr lang="en-CA" sz="16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CA" sz="1600" baseline="0" dirty="0" smtClean="0"/>
              <a:t>Jaime Oliver argues that obesity and related illness can be traced to our broken relationship with food.  We have lost our understanding of where our food comes from and how it impacts our health.</a:t>
            </a:r>
          </a:p>
          <a:p>
            <a:pPr marL="0" marR="0" indent="0" algn="l" defTabSz="914400" rtl="0" eaLnBrk="1" fontAlgn="auto" latinLnBrk="0" hangingPunct="1">
              <a:lnSpc>
                <a:spcPct val="100000"/>
              </a:lnSpc>
              <a:spcBef>
                <a:spcPts val="0"/>
              </a:spcBef>
              <a:spcAft>
                <a:spcPts val="0"/>
              </a:spcAft>
              <a:buClrTx/>
              <a:buSzTx/>
              <a:buFontTx/>
              <a:buNone/>
              <a:tabLst/>
              <a:defRPr/>
            </a:pPr>
            <a:endParaRPr lang="en-CA" sz="16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CA" sz="1600" baseline="0" dirty="0" smtClean="0"/>
              <a:t>The same might be argued for our field.  Do we have a broken relationship with the demand side of our job?  How can we help youth to access or create opportunity in this changeable and complex labour market unless we deeply understand it, are actively engaged with the players who influence it and, indeed, become one of those players by advocating for quality opportunities for our clients when we see them dwindling or disappearing.</a:t>
            </a:r>
          </a:p>
          <a:p>
            <a:pPr marL="0" marR="0" indent="0" algn="l" defTabSz="914400" rtl="0" eaLnBrk="1" fontAlgn="auto" latinLnBrk="0" hangingPunct="1">
              <a:lnSpc>
                <a:spcPct val="100000"/>
              </a:lnSpc>
              <a:spcBef>
                <a:spcPts val="0"/>
              </a:spcBef>
              <a:spcAft>
                <a:spcPts val="0"/>
              </a:spcAft>
              <a:buClrTx/>
              <a:buSzTx/>
              <a:buFontTx/>
              <a:buNone/>
              <a:tabLst/>
              <a:defRPr/>
            </a:pPr>
            <a:endParaRPr lang="en-CA" sz="16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CA" sz="1600" baseline="0" dirty="0" smtClean="0"/>
              <a:t>If we are to truly engage in a relationship with the demand side, this has training, research, practice and policy implications…Implications I hope we’ll be able to consider over these next days...</a:t>
            </a:r>
          </a:p>
          <a:p>
            <a:pPr marL="0" marR="0" indent="0" algn="l" defTabSz="914400" rtl="0" eaLnBrk="1" fontAlgn="auto" latinLnBrk="0" hangingPunct="1">
              <a:lnSpc>
                <a:spcPct val="100000"/>
              </a:lnSpc>
              <a:spcBef>
                <a:spcPts val="0"/>
              </a:spcBef>
              <a:spcAft>
                <a:spcPts val="0"/>
              </a:spcAft>
              <a:buClrTx/>
              <a:buSzTx/>
              <a:buFontTx/>
              <a:buNone/>
              <a:tabLst/>
              <a:defRPr/>
            </a:pPr>
            <a:endParaRPr lang="en-CA" sz="1600" baseline="0" dirty="0" smtClean="0"/>
          </a:p>
          <a:p>
            <a:endParaRPr lang="en-CA" dirty="0"/>
          </a:p>
        </p:txBody>
      </p:sp>
      <p:sp>
        <p:nvSpPr>
          <p:cNvPr id="4" name="Slide Number Placeholder 3"/>
          <p:cNvSpPr>
            <a:spLocks noGrp="1"/>
          </p:cNvSpPr>
          <p:nvPr>
            <p:ph type="sldNum" sz="quarter" idx="10"/>
          </p:nvPr>
        </p:nvSpPr>
        <p:spPr/>
        <p:txBody>
          <a:bodyPr/>
          <a:lstStyle/>
          <a:p>
            <a:fld id="{4C4A6038-CC20-4458-AFB9-1EFFD8CBE6C1}" type="slidenum">
              <a:rPr lang="en-CA" smtClean="0">
                <a:solidFill>
                  <a:prstClr val="black"/>
                </a:solidFill>
              </a:rPr>
              <a:pPr/>
              <a:t>29</a:t>
            </a:fld>
            <a:endParaRPr lang="en-CA">
              <a:solidFill>
                <a:prstClr val="black"/>
              </a:solidFill>
            </a:endParaRPr>
          </a:p>
        </p:txBody>
      </p:sp>
    </p:spTree>
    <p:extLst>
      <p:ext uri="{BB962C8B-B14F-4D97-AF65-F5344CB8AC3E}">
        <p14:creationId xmlns:p14="http://schemas.microsoft.com/office/powerpoint/2010/main" val="12408376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CD0FAEE-C96E-4E76-890B-37EEC39CC8A6}" type="slidenum">
              <a:rPr lang="fi-FI" smtClean="0"/>
              <a:pPr/>
              <a:t>3</a:t>
            </a:fld>
            <a:endParaRPr lang="fi-FI"/>
          </a:p>
        </p:txBody>
      </p:sp>
    </p:spTree>
    <p:extLst>
      <p:ext uri="{BB962C8B-B14F-4D97-AF65-F5344CB8AC3E}">
        <p14:creationId xmlns:p14="http://schemas.microsoft.com/office/powerpoint/2010/main" val="3749537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4C4A6038-CC20-4458-AFB9-1EFFD8CBE6C1}" type="slidenum">
              <a:rPr lang="en-CA" smtClean="0">
                <a:solidFill>
                  <a:prstClr val="black"/>
                </a:solidFill>
              </a:rPr>
              <a:pPr/>
              <a:t>30</a:t>
            </a:fld>
            <a:endParaRPr lang="en-CA">
              <a:solidFill>
                <a:prstClr val="black"/>
              </a:solidFill>
            </a:endParaRPr>
          </a:p>
        </p:txBody>
      </p:sp>
    </p:spTree>
    <p:extLst>
      <p:ext uri="{BB962C8B-B14F-4D97-AF65-F5344CB8AC3E}">
        <p14:creationId xmlns:p14="http://schemas.microsoft.com/office/powerpoint/2010/main" val="15629589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CD0FAEE-C96E-4E76-890B-37EEC39CC8A6}" type="slidenum">
              <a:rPr lang="fi-FI" smtClean="0"/>
              <a:pPr/>
              <a:t>4</a:t>
            </a:fld>
            <a:endParaRPr lang="fi-FI"/>
          </a:p>
        </p:txBody>
      </p:sp>
    </p:spTree>
    <p:extLst>
      <p:ext uri="{BB962C8B-B14F-4D97-AF65-F5344CB8AC3E}">
        <p14:creationId xmlns:p14="http://schemas.microsoft.com/office/powerpoint/2010/main" val="23406434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CD0FAEE-C96E-4E76-890B-37EEC39CC8A6}" type="slidenum">
              <a:rPr lang="fi-FI" smtClean="0"/>
              <a:pPr/>
              <a:t>5</a:t>
            </a:fld>
            <a:endParaRPr lang="fi-FI"/>
          </a:p>
        </p:txBody>
      </p:sp>
    </p:spTree>
    <p:extLst>
      <p:ext uri="{BB962C8B-B14F-4D97-AF65-F5344CB8AC3E}">
        <p14:creationId xmlns:p14="http://schemas.microsoft.com/office/powerpoint/2010/main" val="32439786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CD0FAEE-C96E-4E76-890B-37EEC39CC8A6}" type="slidenum">
              <a:rPr lang="fi-FI" smtClean="0"/>
              <a:pPr/>
              <a:t>6</a:t>
            </a:fld>
            <a:endParaRPr lang="fi-FI"/>
          </a:p>
        </p:txBody>
      </p:sp>
    </p:spTree>
    <p:extLst>
      <p:ext uri="{BB962C8B-B14F-4D97-AF65-F5344CB8AC3E}">
        <p14:creationId xmlns:p14="http://schemas.microsoft.com/office/powerpoint/2010/main" val="38188807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600" dirty="0" smtClean="0"/>
              <a:t>Today’s labour market is rife with</a:t>
            </a:r>
            <a:r>
              <a:rPr lang="en-CA" sz="1600" baseline="0" dirty="0" smtClean="0"/>
              <a:t> complexity and anomaly and youth seem to be caught in the eye of the storm.  In the immortal words of Marvin Gaye…What’s going on???</a:t>
            </a:r>
            <a:endParaRPr lang="en-CA" sz="1600" dirty="0"/>
          </a:p>
        </p:txBody>
      </p:sp>
      <p:sp>
        <p:nvSpPr>
          <p:cNvPr id="4" name="Slide Number Placeholder 3"/>
          <p:cNvSpPr>
            <a:spLocks noGrp="1"/>
          </p:cNvSpPr>
          <p:nvPr>
            <p:ph type="sldNum" sz="quarter" idx="10"/>
          </p:nvPr>
        </p:nvSpPr>
        <p:spPr/>
        <p:txBody>
          <a:bodyPr/>
          <a:lstStyle/>
          <a:p>
            <a:fld id="{4C4A6038-CC20-4458-AFB9-1EFFD8CBE6C1}" type="slidenum">
              <a:rPr lang="en-CA" smtClean="0">
                <a:solidFill>
                  <a:prstClr val="black"/>
                </a:solidFill>
              </a:rPr>
              <a:pPr/>
              <a:t>7</a:t>
            </a:fld>
            <a:endParaRPr lang="en-CA">
              <a:solidFill>
                <a:prstClr val="black"/>
              </a:solidFill>
            </a:endParaRPr>
          </a:p>
        </p:txBody>
      </p:sp>
    </p:spTree>
    <p:extLst>
      <p:ext uri="{BB962C8B-B14F-4D97-AF65-F5344CB8AC3E}">
        <p14:creationId xmlns:p14="http://schemas.microsoft.com/office/powerpoint/2010/main" val="11936867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600" baseline="0" dirty="0" smtClean="0"/>
              <a:t>We read the headlines and know that we live in a labour market where jobs remain unfilled while unemployment rises. </a:t>
            </a:r>
          </a:p>
          <a:p>
            <a:endParaRPr lang="en-CA" sz="16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CA" sz="1600" kern="1200" dirty="0" smtClean="0">
                <a:solidFill>
                  <a:schemeClr val="tx1"/>
                </a:solidFill>
                <a:effectLst/>
                <a:latin typeface="+mn-lt"/>
                <a:ea typeface="+mn-ea"/>
                <a:cs typeface="+mn-cs"/>
              </a:rPr>
              <a:t>We hear the endless debates: do we have a skills gap or is it a skills mismatch?  Is it all</a:t>
            </a:r>
            <a:r>
              <a:rPr lang="en-CA" sz="1600" kern="1200" baseline="0" dirty="0" smtClean="0">
                <a:solidFill>
                  <a:schemeClr val="tx1"/>
                </a:solidFill>
                <a:effectLst/>
                <a:latin typeface="+mn-lt"/>
                <a:ea typeface="+mn-ea"/>
                <a:cs typeface="+mn-cs"/>
              </a:rPr>
              <a:t> the fault of </a:t>
            </a:r>
            <a:r>
              <a:rPr lang="en-CA" sz="1600" kern="1200" dirty="0" smtClean="0">
                <a:solidFill>
                  <a:schemeClr val="tx1"/>
                </a:solidFill>
                <a:effectLst/>
                <a:latin typeface="+mn-lt"/>
                <a:ea typeface="+mn-ea"/>
                <a:cs typeface="+mn-cs"/>
              </a:rPr>
              <a:t>educational institutions failing</a:t>
            </a:r>
            <a:r>
              <a:rPr lang="en-CA" sz="1600" kern="1200" baseline="0" dirty="0" smtClean="0">
                <a:solidFill>
                  <a:schemeClr val="tx1"/>
                </a:solidFill>
                <a:effectLst/>
                <a:latin typeface="+mn-lt"/>
                <a:ea typeface="+mn-ea"/>
                <a:cs typeface="+mn-cs"/>
              </a:rPr>
              <a:t> to train students to meet labour market needs?  Or is it just that G</a:t>
            </a:r>
            <a:r>
              <a:rPr lang="en-CA" sz="1600" kern="1200" dirty="0" smtClean="0">
                <a:solidFill>
                  <a:schemeClr val="tx1"/>
                </a:solidFill>
                <a:effectLst/>
                <a:latin typeface="+mn-lt"/>
                <a:ea typeface="+mn-ea"/>
                <a:cs typeface="+mn-cs"/>
              </a:rPr>
              <a:t>eneration Y is too spoiled and</a:t>
            </a:r>
            <a:r>
              <a:rPr lang="en-CA" sz="1600" kern="1200" baseline="0" dirty="0" smtClean="0">
                <a:solidFill>
                  <a:schemeClr val="tx1"/>
                </a:solidFill>
                <a:effectLst/>
                <a:latin typeface="+mn-lt"/>
                <a:ea typeface="+mn-ea"/>
                <a:cs typeface="+mn-cs"/>
              </a:rPr>
              <a:t> expect too much? </a:t>
            </a:r>
          </a:p>
          <a:p>
            <a:pPr marL="0" marR="0" indent="0" algn="l" defTabSz="914400" rtl="0" eaLnBrk="1" fontAlgn="auto" latinLnBrk="0" hangingPunct="1">
              <a:lnSpc>
                <a:spcPct val="100000"/>
              </a:lnSpc>
              <a:spcBef>
                <a:spcPts val="0"/>
              </a:spcBef>
              <a:spcAft>
                <a:spcPts val="0"/>
              </a:spcAft>
              <a:buClrTx/>
              <a:buSzTx/>
              <a:buFontTx/>
              <a:buNone/>
              <a:tabLst/>
              <a:defRPr/>
            </a:pPr>
            <a:endParaRPr lang="en-CA" sz="1600" baseline="0" dirty="0" smtClean="0"/>
          </a:p>
          <a:p>
            <a:r>
              <a:rPr lang="en-CA" sz="1600" baseline="0" dirty="0" smtClean="0"/>
              <a:t>We do know that youth are last in the door and first out, they lack the job experience employers demand, they have fewer ties with unions, less access to employment insurance and are more likely to work in precarious employment – or not work at all – and a recent survey suggested that 90% of youth are feeling excessive stress as a result.</a:t>
            </a:r>
          </a:p>
          <a:p>
            <a:pPr marL="0" marR="0" indent="0" algn="l" defTabSz="914400" rtl="0" eaLnBrk="1" fontAlgn="auto" latinLnBrk="0" hangingPunct="1">
              <a:lnSpc>
                <a:spcPct val="100000"/>
              </a:lnSpc>
              <a:spcBef>
                <a:spcPts val="0"/>
              </a:spcBef>
              <a:spcAft>
                <a:spcPts val="0"/>
              </a:spcAft>
              <a:buClrTx/>
              <a:buSzTx/>
              <a:buFontTx/>
              <a:buNone/>
              <a:tabLst/>
              <a:defRPr/>
            </a:pPr>
            <a:endParaRPr lang="en-CA" sz="1600"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CA" sz="1600" kern="1200" dirty="0" smtClean="0">
              <a:solidFill>
                <a:schemeClr val="tx1"/>
              </a:solidFill>
              <a:effectLst/>
              <a:latin typeface="+mn-lt"/>
              <a:ea typeface="+mn-ea"/>
              <a:cs typeface="+mn-cs"/>
            </a:endParaRPr>
          </a:p>
          <a:p>
            <a:endParaRPr lang="en-CA" sz="1600" dirty="0" smtClean="0"/>
          </a:p>
        </p:txBody>
      </p:sp>
      <p:sp>
        <p:nvSpPr>
          <p:cNvPr id="4" name="Slide Number Placeholder 3"/>
          <p:cNvSpPr>
            <a:spLocks noGrp="1"/>
          </p:cNvSpPr>
          <p:nvPr>
            <p:ph type="sldNum" sz="quarter" idx="10"/>
          </p:nvPr>
        </p:nvSpPr>
        <p:spPr/>
        <p:txBody>
          <a:bodyPr/>
          <a:lstStyle/>
          <a:p>
            <a:fld id="{4C4A6038-CC20-4458-AFB9-1EFFD8CBE6C1}" type="slidenum">
              <a:rPr lang="en-CA" smtClean="0">
                <a:solidFill>
                  <a:prstClr val="black"/>
                </a:solidFill>
              </a:rPr>
              <a:pPr/>
              <a:t>8</a:t>
            </a:fld>
            <a:endParaRPr lang="en-CA">
              <a:solidFill>
                <a:prstClr val="black"/>
              </a:solidFill>
            </a:endParaRPr>
          </a:p>
        </p:txBody>
      </p:sp>
    </p:spTree>
    <p:extLst>
      <p:ext uri="{BB962C8B-B14F-4D97-AF65-F5344CB8AC3E}">
        <p14:creationId xmlns:p14="http://schemas.microsoft.com/office/powerpoint/2010/main" val="38160574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600" dirty="0" smtClean="0"/>
              <a:t>Post-secondary (tertiary) education participation rates have grown as youth try to get the credentials to put them into the knowledge economy – yet more and more of them are</a:t>
            </a:r>
            <a:r>
              <a:rPr lang="en-CA" sz="1600" baseline="0" dirty="0" smtClean="0"/>
              <a:t> shut out from the labour market, stuck in precarious low-wage work and </a:t>
            </a:r>
            <a:r>
              <a:rPr lang="en-CA" sz="1600" dirty="0" smtClean="0"/>
              <a:t>live at or below the poverty rate.</a:t>
            </a:r>
          </a:p>
          <a:p>
            <a:endParaRPr lang="en-CA" sz="16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CA" sz="1600" kern="1200" baseline="0" dirty="0" smtClean="0">
                <a:solidFill>
                  <a:schemeClr val="tx1"/>
                </a:solidFill>
                <a:effectLst/>
                <a:latin typeface="+mn-lt"/>
                <a:ea typeface="+mn-ea"/>
                <a:cs typeface="+mn-cs"/>
              </a:rPr>
              <a:t>Is it possible that in trying to make sense of it all, we have tended to focus on just half the picture? Much of our research is supply side driven – how to make youth better skilled, better prepared, make better career choices, have better attitudes.  There is much more limited discourse on the role of the demand side and how the labour market itself has affected youth, and indeed workers of all ages.</a:t>
            </a:r>
            <a:endParaRPr lang="en-CA" sz="1600" kern="1200" dirty="0" smtClean="0">
              <a:solidFill>
                <a:schemeClr val="tx1"/>
              </a:solidFill>
              <a:effectLst/>
              <a:latin typeface="+mn-lt"/>
              <a:ea typeface="+mn-ea"/>
              <a:cs typeface="+mn-cs"/>
            </a:endParaRPr>
          </a:p>
          <a:p>
            <a:endParaRPr lang="en-CA" sz="1600" dirty="0"/>
          </a:p>
        </p:txBody>
      </p:sp>
      <p:sp>
        <p:nvSpPr>
          <p:cNvPr id="4" name="Slide Number Placeholder 3"/>
          <p:cNvSpPr>
            <a:spLocks noGrp="1"/>
          </p:cNvSpPr>
          <p:nvPr>
            <p:ph type="sldNum" sz="quarter" idx="10"/>
          </p:nvPr>
        </p:nvSpPr>
        <p:spPr/>
        <p:txBody>
          <a:bodyPr/>
          <a:lstStyle/>
          <a:p>
            <a:fld id="{4C4A6038-CC20-4458-AFB9-1EFFD8CBE6C1}" type="slidenum">
              <a:rPr lang="en-CA" smtClean="0">
                <a:solidFill>
                  <a:prstClr val="black"/>
                </a:solidFill>
              </a:rPr>
              <a:pPr/>
              <a:t>9</a:t>
            </a:fld>
            <a:endParaRPr lang="en-CA">
              <a:solidFill>
                <a:prstClr val="black"/>
              </a:solidFill>
            </a:endParaRPr>
          </a:p>
        </p:txBody>
      </p:sp>
    </p:spTree>
    <p:extLst>
      <p:ext uri="{BB962C8B-B14F-4D97-AF65-F5344CB8AC3E}">
        <p14:creationId xmlns:p14="http://schemas.microsoft.com/office/powerpoint/2010/main" val="27357216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fi-FI"/>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fi-FI"/>
          </a:p>
        </p:txBody>
      </p:sp>
      <p:sp>
        <p:nvSpPr>
          <p:cNvPr id="4" name="Date Placeholder 3"/>
          <p:cNvSpPr>
            <a:spLocks noGrp="1"/>
          </p:cNvSpPr>
          <p:nvPr>
            <p:ph type="dt" sz="half" idx="10"/>
          </p:nvPr>
        </p:nvSpPr>
        <p:spPr/>
        <p:txBody>
          <a:bodyPr/>
          <a:lstStyle/>
          <a:p>
            <a:fld id="{A8FA9D23-7CC5-41A0-80BC-BA4FBB245AD6}" type="datetimeFigureOut">
              <a:rPr lang="fi-FI" smtClean="0"/>
              <a:pPr/>
              <a:t>23.6.2015</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55B6E75A-B05F-467B-A2BB-542ADCE0AE70}" type="slidenum">
              <a:rPr lang="fi-FI" smtClean="0"/>
              <a:pPr/>
              <a:t>‹#›</a:t>
            </a:fld>
            <a:endParaRPr lang="fi-FI"/>
          </a:p>
        </p:txBody>
      </p:sp>
    </p:spTree>
    <p:extLst>
      <p:ext uri="{BB962C8B-B14F-4D97-AF65-F5344CB8AC3E}">
        <p14:creationId xmlns:p14="http://schemas.microsoft.com/office/powerpoint/2010/main" val="34677879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i-FI"/>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4" name="Date Placeholder 3"/>
          <p:cNvSpPr>
            <a:spLocks noGrp="1"/>
          </p:cNvSpPr>
          <p:nvPr>
            <p:ph type="dt" sz="half" idx="10"/>
          </p:nvPr>
        </p:nvSpPr>
        <p:spPr/>
        <p:txBody>
          <a:bodyPr/>
          <a:lstStyle/>
          <a:p>
            <a:fld id="{A8FA9D23-7CC5-41A0-80BC-BA4FBB245AD6}" type="datetimeFigureOut">
              <a:rPr lang="fi-FI" smtClean="0"/>
              <a:pPr/>
              <a:t>23.6.2015</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55B6E75A-B05F-467B-A2BB-542ADCE0AE70}" type="slidenum">
              <a:rPr lang="fi-FI" smtClean="0"/>
              <a:pPr/>
              <a:t>‹#›</a:t>
            </a:fld>
            <a:endParaRPr lang="fi-FI"/>
          </a:p>
        </p:txBody>
      </p:sp>
    </p:spTree>
    <p:extLst>
      <p:ext uri="{BB962C8B-B14F-4D97-AF65-F5344CB8AC3E}">
        <p14:creationId xmlns:p14="http://schemas.microsoft.com/office/powerpoint/2010/main" val="11171702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fi-FI"/>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4" name="Date Placeholder 3"/>
          <p:cNvSpPr>
            <a:spLocks noGrp="1"/>
          </p:cNvSpPr>
          <p:nvPr>
            <p:ph type="dt" sz="half" idx="10"/>
          </p:nvPr>
        </p:nvSpPr>
        <p:spPr/>
        <p:txBody>
          <a:bodyPr/>
          <a:lstStyle/>
          <a:p>
            <a:fld id="{A8FA9D23-7CC5-41A0-80BC-BA4FBB245AD6}" type="datetimeFigureOut">
              <a:rPr lang="fi-FI" smtClean="0"/>
              <a:pPr/>
              <a:t>23.6.2015</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55B6E75A-B05F-467B-A2BB-542ADCE0AE70}" type="slidenum">
              <a:rPr lang="fi-FI" smtClean="0"/>
              <a:pPr/>
              <a:t>‹#›</a:t>
            </a:fld>
            <a:endParaRPr lang="fi-FI"/>
          </a:p>
        </p:txBody>
      </p:sp>
    </p:spTree>
    <p:extLst>
      <p:ext uri="{BB962C8B-B14F-4D97-AF65-F5344CB8AC3E}">
        <p14:creationId xmlns:p14="http://schemas.microsoft.com/office/powerpoint/2010/main" val="6268444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smtClean="0"/>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F686BBB8-EC56-4020-9F23-A7E50BCA58B4}" type="datetimeFigureOut">
              <a:rPr lang="en-CA" smtClean="0"/>
              <a:pPr/>
              <a:t>23/06/2015</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D12D255D-40CE-46F8-A9E9-79F590464864}" type="slidenum">
              <a:rPr lang="en-CA" smtClean="0"/>
              <a:pPr/>
              <a:t>‹#›</a:t>
            </a:fld>
            <a:endParaRPr lang="en-CA"/>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228756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686BBB8-EC56-4020-9F23-A7E50BCA58B4}" type="datetimeFigureOut">
              <a:rPr lang="en-CA" smtClean="0"/>
              <a:pPr/>
              <a:t>23/06/2015</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D12D255D-40CE-46F8-A9E9-79F590464864}" type="slidenum">
              <a:rPr lang="en-CA" smtClean="0"/>
              <a:pPr/>
              <a:t>‹#›</a:t>
            </a:fld>
            <a:endParaRPr lang="en-CA"/>
          </a:p>
        </p:txBody>
      </p:sp>
    </p:spTree>
    <p:extLst>
      <p:ext uri="{BB962C8B-B14F-4D97-AF65-F5344CB8AC3E}">
        <p14:creationId xmlns:p14="http://schemas.microsoft.com/office/powerpoint/2010/main" val="29870250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686BBB8-EC56-4020-9F23-A7E50BCA58B4}" type="datetimeFigureOut">
              <a:rPr lang="en-CA" smtClean="0"/>
              <a:pPr/>
              <a:t>23/06/2015</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D12D255D-40CE-46F8-A9E9-79F590464864}" type="slidenum">
              <a:rPr lang="en-CA" smtClean="0"/>
              <a:pPr/>
              <a:t>‹#›</a:t>
            </a:fld>
            <a:endParaRPr lang="en-CA"/>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03590434"/>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F686BBB8-EC56-4020-9F23-A7E50BCA58B4}" type="datetimeFigureOut">
              <a:rPr lang="en-CA" smtClean="0"/>
              <a:pPr/>
              <a:t>23/06/2015</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D12D255D-40CE-46F8-A9E9-79F590464864}" type="slidenum">
              <a:rPr lang="en-CA" smtClean="0"/>
              <a:pPr/>
              <a:t>‹#›</a:t>
            </a:fld>
            <a:endParaRPr lang="en-CA"/>
          </a:p>
        </p:txBody>
      </p:sp>
    </p:spTree>
    <p:extLst>
      <p:ext uri="{BB962C8B-B14F-4D97-AF65-F5344CB8AC3E}">
        <p14:creationId xmlns:p14="http://schemas.microsoft.com/office/powerpoint/2010/main" val="36200675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F686BBB8-EC56-4020-9F23-A7E50BCA58B4}" type="datetimeFigureOut">
              <a:rPr lang="en-CA" smtClean="0"/>
              <a:pPr/>
              <a:t>23/06/2015</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D12D255D-40CE-46F8-A9E9-79F590464864}" type="slidenum">
              <a:rPr lang="en-CA" smtClean="0"/>
              <a:pPr/>
              <a:t>‹#›</a:t>
            </a:fld>
            <a:endParaRPr lang="en-CA"/>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695285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686BBB8-EC56-4020-9F23-A7E50BCA58B4}" type="datetimeFigureOut">
              <a:rPr lang="en-CA" smtClean="0"/>
              <a:pPr/>
              <a:t>23/06/2015</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D12D255D-40CE-46F8-A9E9-79F590464864}" type="slidenum">
              <a:rPr lang="en-CA" smtClean="0"/>
              <a:pPr/>
              <a:t>‹#›</a:t>
            </a:fld>
            <a:endParaRPr lang="en-CA"/>
          </a:p>
        </p:txBody>
      </p:sp>
    </p:spTree>
    <p:extLst>
      <p:ext uri="{BB962C8B-B14F-4D97-AF65-F5344CB8AC3E}">
        <p14:creationId xmlns:p14="http://schemas.microsoft.com/office/powerpoint/2010/main" val="12154578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686BBB8-EC56-4020-9F23-A7E50BCA58B4}" type="datetimeFigureOut">
              <a:rPr lang="en-CA" smtClean="0"/>
              <a:pPr/>
              <a:t>23/06/2015</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D12D255D-40CE-46F8-A9E9-79F590464864}" type="slidenum">
              <a:rPr lang="en-CA" smtClean="0"/>
              <a:pPr/>
              <a:t>‹#›</a:t>
            </a:fld>
            <a:endParaRPr lang="en-CA"/>
          </a:p>
        </p:txBody>
      </p:sp>
    </p:spTree>
    <p:extLst>
      <p:ext uri="{BB962C8B-B14F-4D97-AF65-F5344CB8AC3E}">
        <p14:creationId xmlns:p14="http://schemas.microsoft.com/office/powerpoint/2010/main" val="79180274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686BBB8-EC56-4020-9F23-A7E50BCA58B4}" type="datetimeFigureOut">
              <a:rPr lang="en-CA" smtClean="0"/>
              <a:pPr/>
              <a:t>23/06/2015</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D12D255D-40CE-46F8-A9E9-79F590464864}" type="slidenum">
              <a:rPr lang="en-CA" smtClean="0"/>
              <a:pPr/>
              <a:t>‹#›</a:t>
            </a:fld>
            <a:endParaRPr lang="en-CA"/>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589856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i-FI"/>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4" name="Date Placeholder 3"/>
          <p:cNvSpPr>
            <a:spLocks noGrp="1"/>
          </p:cNvSpPr>
          <p:nvPr>
            <p:ph type="dt" sz="half" idx="10"/>
          </p:nvPr>
        </p:nvSpPr>
        <p:spPr/>
        <p:txBody>
          <a:bodyPr/>
          <a:lstStyle/>
          <a:p>
            <a:fld id="{A8FA9D23-7CC5-41A0-80BC-BA4FBB245AD6}" type="datetimeFigureOut">
              <a:rPr lang="fi-FI" smtClean="0"/>
              <a:pPr/>
              <a:t>23.6.2015</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55B6E75A-B05F-467B-A2BB-542ADCE0AE70}" type="slidenum">
              <a:rPr lang="fi-FI" smtClean="0"/>
              <a:pPr/>
              <a:t>‹#›</a:t>
            </a:fld>
            <a:endParaRPr lang="fi-FI"/>
          </a:p>
        </p:txBody>
      </p:sp>
    </p:spTree>
    <p:extLst>
      <p:ext uri="{BB962C8B-B14F-4D97-AF65-F5344CB8AC3E}">
        <p14:creationId xmlns:p14="http://schemas.microsoft.com/office/powerpoint/2010/main" val="321221252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686BBB8-EC56-4020-9F23-A7E50BCA58B4}" type="datetimeFigureOut">
              <a:rPr lang="en-CA" smtClean="0"/>
              <a:pPr/>
              <a:t>23/06/2015</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D12D255D-40CE-46F8-A9E9-79F590464864}" type="slidenum">
              <a:rPr lang="en-CA" smtClean="0"/>
              <a:pPr/>
              <a:t>‹#›</a:t>
            </a:fld>
            <a:endParaRPr lang="en-CA"/>
          </a:p>
        </p:txBody>
      </p:sp>
    </p:spTree>
    <p:extLst>
      <p:ext uri="{BB962C8B-B14F-4D97-AF65-F5344CB8AC3E}">
        <p14:creationId xmlns:p14="http://schemas.microsoft.com/office/powerpoint/2010/main" val="143491723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686BBB8-EC56-4020-9F23-A7E50BCA58B4}" type="datetimeFigureOut">
              <a:rPr lang="en-CA" smtClean="0"/>
              <a:pPr/>
              <a:t>23/06/2015</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D12D255D-40CE-46F8-A9E9-79F590464864}" type="slidenum">
              <a:rPr lang="en-CA" smtClean="0"/>
              <a:pPr/>
              <a:t>‹#›</a:t>
            </a:fld>
            <a:endParaRPr lang="en-CA"/>
          </a:p>
        </p:txBody>
      </p:sp>
    </p:spTree>
    <p:extLst>
      <p:ext uri="{BB962C8B-B14F-4D97-AF65-F5344CB8AC3E}">
        <p14:creationId xmlns:p14="http://schemas.microsoft.com/office/powerpoint/2010/main" val="331678969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686BBB8-EC56-4020-9F23-A7E50BCA58B4}" type="datetimeFigureOut">
              <a:rPr lang="en-CA" smtClean="0"/>
              <a:pPr/>
              <a:t>23/06/2015</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D12D255D-40CE-46F8-A9E9-79F590464864}" type="slidenum">
              <a:rPr lang="en-CA" smtClean="0"/>
              <a:pPr/>
              <a:t>‹#›</a:t>
            </a:fld>
            <a:endParaRPr lang="en-CA"/>
          </a:p>
        </p:txBody>
      </p:sp>
    </p:spTree>
    <p:extLst>
      <p:ext uri="{BB962C8B-B14F-4D97-AF65-F5344CB8AC3E}">
        <p14:creationId xmlns:p14="http://schemas.microsoft.com/office/powerpoint/2010/main" val="22177170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fi-FI"/>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8FA9D23-7CC5-41A0-80BC-BA4FBB245AD6}" type="datetimeFigureOut">
              <a:rPr lang="fi-FI" smtClean="0"/>
              <a:pPr/>
              <a:t>23.6.2015</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55B6E75A-B05F-467B-A2BB-542ADCE0AE70}" type="slidenum">
              <a:rPr lang="fi-FI" smtClean="0"/>
              <a:pPr/>
              <a:t>‹#›</a:t>
            </a:fld>
            <a:endParaRPr lang="fi-FI"/>
          </a:p>
        </p:txBody>
      </p:sp>
    </p:spTree>
    <p:extLst>
      <p:ext uri="{BB962C8B-B14F-4D97-AF65-F5344CB8AC3E}">
        <p14:creationId xmlns:p14="http://schemas.microsoft.com/office/powerpoint/2010/main" val="18636677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i-FI"/>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5" name="Date Placeholder 4"/>
          <p:cNvSpPr>
            <a:spLocks noGrp="1"/>
          </p:cNvSpPr>
          <p:nvPr>
            <p:ph type="dt" sz="half" idx="10"/>
          </p:nvPr>
        </p:nvSpPr>
        <p:spPr/>
        <p:txBody>
          <a:bodyPr/>
          <a:lstStyle/>
          <a:p>
            <a:fld id="{A8FA9D23-7CC5-41A0-80BC-BA4FBB245AD6}" type="datetimeFigureOut">
              <a:rPr lang="fi-FI" smtClean="0"/>
              <a:pPr/>
              <a:t>23.6.2015</a:t>
            </a:fld>
            <a:endParaRPr lang="fi-FI"/>
          </a:p>
        </p:txBody>
      </p:sp>
      <p:sp>
        <p:nvSpPr>
          <p:cNvPr id="6" name="Footer Placeholder 5"/>
          <p:cNvSpPr>
            <a:spLocks noGrp="1"/>
          </p:cNvSpPr>
          <p:nvPr>
            <p:ph type="ftr" sz="quarter" idx="11"/>
          </p:nvPr>
        </p:nvSpPr>
        <p:spPr/>
        <p:txBody>
          <a:bodyPr/>
          <a:lstStyle/>
          <a:p>
            <a:endParaRPr lang="fi-FI"/>
          </a:p>
        </p:txBody>
      </p:sp>
      <p:sp>
        <p:nvSpPr>
          <p:cNvPr id="7" name="Slide Number Placeholder 6"/>
          <p:cNvSpPr>
            <a:spLocks noGrp="1"/>
          </p:cNvSpPr>
          <p:nvPr>
            <p:ph type="sldNum" sz="quarter" idx="12"/>
          </p:nvPr>
        </p:nvSpPr>
        <p:spPr/>
        <p:txBody>
          <a:bodyPr/>
          <a:lstStyle/>
          <a:p>
            <a:fld id="{55B6E75A-B05F-467B-A2BB-542ADCE0AE70}" type="slidenum">
              <a:rPr lang="fi-FI" smtClean="0"/>
              <a:pPr/>
              <a:t>‹#›</a:t>
            </a:fld>
            <a:endParaRPr lang="fi-FI"/>
          </a:p>
        </p:txBody>
      </p:sp>
    </p:spTree>
    <p:extLst>
      <p:ext uri="{BB962C8B-B14F-4D97-AF65-F5344CB8AC3E}">
        <p14:creationId xmlns:p14="http://schemas.microsoft.com/office/powerpoint/2010/main" val="12274651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fi-FI"/>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7" name="Date Placeholder 6"/>
          <p:cNvSpPr>
            <a:spLocks noGrp="1"/>
          </p:cNvSpPr>
          <p:nvPr>
            <p:ph type="dt" sz="half" idx="10"/>
          </p:nvPr>
        </p:nvSpPr>
        <p:spPr/>
        <p:txBody>
          <a:bodyPr/>
          <a:lstStyle/>
          <a:p>
            <a:fld id="{A8FA9D23-7CC5-41A0-80BC-BA4FBB245AD6}" type="datetimeFigureOut">
              <a:rPr lang="fi-FI" smtClean="0"/>
              <a:pPr/>
              <a:t>23.6.2015</a:t>
            </a:fld>
            <a:endParaRPr lang="fi-FI"/>
          </a:p>
        </p:txBody>
      </p:sp>
      <p:sp>
        <p:nvSpPr>
          <p:cNvPr id="8" name="Footer Placeholder 7"/>
          <p:cNvSpPr>
            <a:spLocks noGrp="1"/>
          </p:cNvSpPr>
          <p:nvPr>
            <p:ph type="ftr" sz="quarter" idx="11"/>
          </p:nvPr>
        </p:nvSpPr>
        <p:spPr/>
        <p:txBody>
          <a:bodyPr/>
          <a:lstStyle/>
          <a:p>
            <a:endParaRPr lang="fi-FI"/>
          </a:p>
        </p:txBody>
      </p:sp>
      <p:sp>
        <p:nvSpPr>
          <p:cNvPr id="9" name="Slide Number Placeholder 8"/>
          <p:cNvSpPr>
            <a:spLocks noGrp="1"/>
          </p:cNvSpPr>
          <p:nvPr>
            <p:ph type="sldNum" sz="quarter" idx="12"/>
          </p:nvPr>
        </p:nvSpPr>
        <p:spPr/>
        <p:txBody>
          <a:bodyPr/>
          <a:lstStyle/>
          <a:p>
            <a:fld id="{55B6E75A-B05F-467B-A2BB-542ADCE0AE70}" type="slidenum">
              <a:rPr lang="fi-FI" smtClean="0"/>
              <a:pPr/>
              <a:t>‹#›</a:t>
            </a:fld>
            <a:endParaRPr lang="fi-FI"/>
          </a:p>
        </p:txBody>
      </p:sp>
    </p:spTree>
    <p:extLst>
      <p:ext uri="{BB962C8B-B14F-4D97-AF65-F5344CB8AC3E}">
        <p14:creationId xmlns:p14="http://schemas.microsoft.com/office/powerpoint/2010/main" val="30941696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i-FI"/>
          </a:p>
        </p:txBody>
      </p:sp>
      <p:sp>
        <p:nvSpPr>
          <p:cNvPr id="3" name="Date Placeholder 2"/>
          <p:cNvSpPr>
            <a:spLocks noGrp="1"/>
          </p:cNvSpPr>
          <p:nvPr>
            <p:ph type="dt" sz="half" idx="10"/>
          </p:nvPr>
        </p:nvSpPr>
        <p:spPr/>
        <p:txBody>
          <a:bodyPr/>
          <a:lstStyle/>
          <a:p>
            <a:fld id="{A8FA9D23-7CC5-41A0-80BC-BA4FBB245AD6}" type="datetimeFigureOut">
              <a:rPr lang="fi-FI" smtClean="0"/>
              <a:pPr/>
              <a:t>23.6.2015</a:t>
            </a:fld>
            <a:endParaRPr lang="fi-FI"/>
          </a:p>
        </p:txBody>
      </p:sp>
      <p:sp>
        <p:nvSpPr>
          <p:cNvPr id="4" name="Footer Placeholder 3"/>
          <p:cNvSpPr>
            <a:spLocks noGrp="1"/>
          </p:cNvSpPr>
          <p:nvPr>
            <p:ph type="ftr" sz="quarter" idx="11"/>
          </p:nvPr>
        </p:nvSpPr>
        <p:spPr/>
        <p:txBody>
          <a:bodyPr/>
          <a:lstStyle/>
          <a:p>
            <a:endParaRPr lang="fi-FI"/>
          </a:p>
        </p:txBody>
      </p:sp>
      <p:sp>
        <p:nvSpPr>
          <p:cNvPr id="5" name="Slide Number Placeholder 4"/>
          <p:cNvSpPr>
            <a:spLocks noGrp="1"/>
          </p:cNvSpPr>
          <p:nvPr>
            <p:ph type="sldNum" sz="quarter" idx="12"/>
          </p:nvPr>
        </p:nvSpPr>
        <p:spPr/>
        <p:txBody>
          <a:bodyPr/>
          <a:lstStyle/>
          <a:p>
            <a:fld id="{55B6E75A-B05F-467B-A2BB-542ADCE0AE70}" type="slidenum">
              <a:rPr lang="fi-FI" smtClean="0"/>
              <a:pPr/>
              <a:t>‹#›</a:t>
            </a:fld>
            <a:endParaRPr lang="fi-FI"/>
          </a:p>
        </p:txBody>
      </p:sp>
    </p:spTree>
    <p:extLst>
      <p:ext uri="{BB962C8B-B14F-4D97-AF65-F5344CB8AC3E}">
        <p14:creationId xmlns:p14="http://schemas.microsoft.com/office/powerpoint/2010/main" val="42347289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8FA9D23-7CC5-41A0-80BC-BA4FBB245AD6}" type="datetimeFigureOut">
              <a:rPr lang="fi-FI" smtClean="0"/>
              <a:pPr/>
              <a:t>23.6.2015</a:t>
            </a:fld>
            <a:endParaRPr lang="fi-FI"/>
          </a:p>
        </p:txBody>
      </p:sp>
      <p:sp>
        <p:nvSpPr>
          <p:cNvPr id="3" name="Footer Placeholder 2"/>
          <p:cNvSpPr>
            <a:spLocks noGrp="1"/>
          </p:cNvSpPr>
          <p:nvPr>
            <p:ph type="ftr" sz="quarter" idx="11"/>
          </p:nvPr>
        </p:nvSpPr>
        <p:spPr/>
        <p:txBody>
          <a:bodyPr/>
          <a:lstStyle/>
          <a:p>
            <a:endParaRPr lang="fi-FI"/>
          </a:p>
        </p:txBody>
      </p:sp>
      <p:sp>
        <p:nvSpPr>
          <p:cNvPr id="4" name="Slide Number Placeholder 3"/>
          <p:cNvSpPr>
            <a:spLocks noGrp="1"/>
          </p:cNvSpPr>
          <p:nvPr>
            <p:ph type="sldNum" sz="quarter" idx="12"/>
          </p:nvPr>
        </p:nvSpPr>
        <p:spPr/>
        <p:txBody>
          <a:bodyPr/>
          <a:lstStyle/>
          <a:p>
            <a:fld id="{55B6E75A-B05F-467B-A2BB-542ADCE0AE70}" type="slidenum">
              <a:rPr lang="fi-FI" smtClean="0"/>
              <a:pPr/>
              <a:t>‹#›</a:t>
            </a:fld>
            <a:endParaRPr lang="fi-FI"/>
          </a:p>
        </p:txBody>
      </p:sp>
    </p:spTree>
    <p:extLst>
      <p:ext uri="{BB962C8B-B14F-4D97-AF65-F5344CB8AC3E}">
        <p14:creationId xmlns:p14="http://schemas.microsoft.com/office/powerpoint/2010/main" val="5450908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fi-FI"/>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8FA9D23-7CC5-41A0-80BC-BA4FBB245AD6}" type="datetimeFigureOut">
              <a:rPr lang="fi-FI" smtClean="0"/>
              <a:pPr/>
              <a:t>23.6.2015</a:t>
            </a:fld>
            <a:endParaRPr lang="fi-FI"/>
          </a:p>
        </p:txBody>
      </p:sp>
      <p:sp>
        <p:nvSpPr>
          <p:cNvPr id="6" name="Footer Placeholder 5"/>
          <p:cNvSpPr>
            <a:spLocks noGrp="1"/>
          </p:cNvSpPr>
          <p:nvPr>
            <p:ph type="ftr" sz="quarter" idx="11"/>
          </p:nvPr>
        </p:nvSpPr>
        <p:spPr/>
        <p:txBody>
          <a:bodyPr/>
          <a:lstStyle/>
          <a:p>
            <a:endParaRPr lang="fi-FI"/>
          </a:p>
        </p:txBody>
      </p:sp>
      <p:sp>
        <p:nvSpPr>
          <p:cNvPr id="7" name="Slide Number Placeholder 6"/>
          <p:cNvSpPr>
            <a:spLocks noGrp="1"/>
          </p:cNvSpPr>
          <p:nvPr>
            <p:ph type="sldNum" sz="quarter" idx="12"/>
          </p:nvPr>
        </p:nvSpPr>
        <p:spPr/>
        <p:txBody>
          <a:bodyPr/>
          <a:lstStyle/>
          <a:p>
            <a:fld id="{55B6E75A-B05F-467B-A2BB-542ADCE0AE70}" type="slidenum">
              <a:rPr lang="fi-FI" smtClean="0"/>
              <a:pPr/>
              <a:t>‹#›</a:t>
            </a:fld>
            <a:endParaRPr lang="fi-FI"/>
          </a:p>
        </p:txBody>
      </p:sp>
    </p:spTree>
    <p:extLst>
      <p:ext uri="{BB962C8B-B14F-4D97-AF65-F5344CB8AC3E}">
        <p14:creationId xmlns:p14="http://schemas.microsoft.com/office/powerpoint/2010/main" val="6247331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fi-FI"/>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i-FI"/>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8FA9D23-7CC5-41A0-80BC-BA4FBB245AD6}" type="datetimeFigureOut">
              <a:rPr lang="fi-FI" smtClean="0"/>
              <a:pPr/>
              <a:t>23.6.2015</a:t>
            </a:fld>
            <a:endParaRPr lang="fi-FI"/>
          </a:p>
        </p:txBody>
      </p:sp>
      <p:sp>
        <p:nvSpPr>
          <p:cNvPr id="6" name="Footer Placeholder 5"/>
          <p:cNvSpPr>
            <a:spLocks noGrp="1"/>
          </p:cNvSpPr>
          <p:nvPr>
            <p:ph type="ftr" sz="quarter" idx="11"/>
          </p:nvPr>
        </p:nvSpPr>
        <p:spPr/>
        <p:txBody>
          <a:bodyPr/>
          <a:lstStyle/>
          <a:p>
            <a:endParaRPr lang="fi-FI"/>
          </a:p>
        </p:txBody>
      </p:sp>
      <p:sp>
        <p:nvSpPr>
          <p:cNvPr id="7" name="Slide Number Placeholder 6"/>
          <p:cNvSpPr>
            <a:spLocks noGrp="1"/>
          </p:cNvSpPr>
          <p:nvPr>
            <p:ph type="sldNum" sz="quarter" idx="12"/>
          </p:nvPr>
        </p:nvSpPr>
        <p:spPr/>
        <p:txBody>
          <a:bodyPr/>
          <a:lstStyle/>
          <a:p>
            <a:fld id="{55B6E75A-B05F-467B-A2BB-542ADCE0AE70}" type="slidenum">
              <a:rPr lang="fi-FI" smtClean="0"/>
              <a:pPr/>
              <a:t>‹#›</a:t>
            </a:fld>
            <a:endParaRPr lang="fi-FI"/>
          </a:p>
        </p:txBody>
      </p:sp>
    </p:spTree>
    <p:extLst>
      <p:ext uri="{BB962C8B-B14F-4D97-AF65-F5344CB8AC3E}">
        <p14:creationId xmlns:p14="http://schemas.microsoft.com/office/powerpoint/2010/main" val="28561441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fi-FI"/>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8FA9D23-7CC5-41A0-80BC-BA4FBB245AD6}" type="datetimeFigureOut">
              <a:rPr lang="fi-FI" smtClean="0"/>
              <a:pPr/>
              <a:t>23.6.2015</a:t>
            </a:fld>
            <a:endParaRPr lang="fi-FI"/>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i-FI"/>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5B6E75A-B05F-467B-A2BB-542ADCE0AE70}" type="slidenum">
              <a:rPr lang="fi-FI" smtClean="0"/>
              <a:pPr/>
              <a:t>‹#›</a:t>
            </a:fld>
            <a:endParaRPr lang="fi-FI"/>
          </a:p>
        </p:txBody>
      </p:sp>
    </p:spTree>
    <p:extLst>
      <p:ext uri="{BB962C8B-B14F-4D97-AF65-F5344CB8AC3E}">
        <p14:creationId xmlns:p14="http://schemas.microsoft.com/office/powerpoint/2010/main" val="33876556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F686BBB8-EC56-4020-9F23-A7E50BCA58B4}" type="datetimeFigureOut">
              <a:rPr lang="en-CA" smtClean="0"/>
              <a:pPr/>
              <a:t>23/06/2015</a:t>
            </a:fld>
            <a:endParaRPr lang="en-CA"/>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endParaRPr lang="en-CA"/>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D12D255D-40CE-46F8-A9E9-79F590464864}" type="slidenum">
              <a:rPr lang="en-CA" smtClean="0"/>
              <a:pPr/>
              <a:t>‹#›</a:t>
            </a:fld>
            <a:endParaRPr lang="en-CA"/>
          </a:p>
        </p:txBody>
      </p:sp>
    </p:spTree>
    <p:extLst>
      <p:ext uri="{BB962C8B-B14F-4D97-AF65-F5344CB8AC3E}">
        <p14:creationId xmlns:p14="http://schemas.microsoft.com/office/powerpoint/2010/main" val="88682743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hyperlink" Target="http://www.google.ca/url?sa=i&amp;rct=j&amp;q=&amp;esrc=s&amp;source=images&amp;cd=&amp;cad=rja&amp;uact=8&amp;ved=0CAcQjRw&amp;url=http://www.chinleusd.k12.az.us/mve/technology/&amp;ei=YI1wVdSdEfe_sQTthIHoCQ&amp;bvm=bv.94911696,d.cWc&amp;psig=AFQjCNGVpDrd3lX1TQ8DkJiaEQ9-VirSlQ&amp;ust=1433525932946068" TargetMode="External"/><Relationship Id="rId2" Type="http://schemas.openxmlformats.org/officeDocument/2006/relationships/notesSlide" Target="../notesSlides/notesSlide11.xml"/><Relationship Id="rId1" Type="http://schemas.openxmlformats.org/officeDocument/2006/relationships/slideLayout" Target="../slideLayouts/slideLayout20.xml"/><Relationship Id="rId4" Type="http://schemas.openxmlformats.org/officeDocument/2006/relationships/image" Target="../media/image6.jpe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20.xml"/><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hyperlink" Target="http://www.google.ca/url?sa=i&amp;rct=j&amp;q=&amp;esrc=s&amp;frm=1&amp;source=images&amp;cd=&amp;cad=rja&amp;uact=8&amp;ved=0CAcQjRw&amp;url=http://www.e-onsoftware.com/about/?page=customers&amp;ei=oeVoVZvtG8aBygTr5IPQAQ&amp;bvm=bv.94455598,d.aWw&amp;psig=AFQjCNEZizWsTRXasEfUD7cV3HuMd2fhzg&amp;ust=1433024281795910" TargetMode="External"/><Relationship Id="rId7" Type="http://schemas.openxmlformats.org/officeDocument/2006/relationships/hyperlink" Target="http://www.google.ca/url?sa=i&amp;rct=j&amp;q=&amp;esrc=s&amp;frm=1&amp;source=images&amp;cd=&amp;cad=rja&amp;uact=8&amp;ved=0CAcQjRw&amp;url=http://www.weidert.com/whole_brain_marketing_blog/bid/117295/18-Outstanding-Examples-of-Companies-Using-Instagram-Video&amp;ei=IOloVevWI4WRyQTM24DICg&amp;bvm=bv.94455598,d.aWw&amp;psig=AFQjCNFOeDRPlQUIR9DaRouOXxEB7m04oA&amp;ust=1433025162390883" TargetMode="External"/><Relationship Id="rId2" Type="http://schemas.openxmlformats.org/officeDocument/2006/relationships/notesSlide" Target="../notesSlides/notesSlide16.xml"/><Relationship Id="rId1" Type="http://schemas.openxmlformats.org/officeDocument/2006/relationships/slideLayout" Target="../slideLayouts/slideLayout17.xml"/><Relationship Id="rId6" Type="http://schemas.openxmlformats.org/officeDocument/2006/relationships/image" Target="../media/image12.jpeg"/><Relationship Id="rId5" Type="http://schemas.openxmlformats.org/officeDocument/2006/relationships/hyperlink" Target="https://www.google.ca/url?sa=i&amp;rct=j&amp;q=&amp;esrc=s&amp;frm=1&amp;source=images&amp;cd=&amp;cad=rja&amp;uact=8&amp;ved=0CAcQjRw&amp;url=https://mb3is.megx.net/osd-app&amp;ei=KuhoVaXDG5KdygTDooKIBA&amp;bvm=bv.94455598,d.aWw&amp;psig=AFQjCNGY93fTM4zq8HuRQ-Zyah80A9JLgA&amp;ust=1433024924312078" TargetMode="External"/><Relationship Id="rId4" Type="http://schemas.openxmlformats.org/officeDocument/2006/relationships/image" Target="../media/image11.jpeg"/></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9.xml"/><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2.xml"/><Relationship Id="rId1" Type="http://schemas.openxmlformats.org/officeDocument/2006/relationships/slideLayout" Target="../slideLayouts/slideLayout20.xml"/></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7.xml"/><Relationship Id="rId1" Type="http://schemas.openxmlformats.org/officeDocument/2006/relationships/slideLayout" Target="../slideLayouts/slideLayout20.xml"/></Relationships>
</file>

<file path=ppt/slides/_rels/slide28.xml.rels><?xml version="1.0" encoding="UTF-8" standalone="yes"?>
<Relationships xmlns="http://schemas.openxmlformats.org/package/2006/relationships"><Relationship Id="rId8" Type="http://schemas.openxmlformats.org/officeDocument/2006/relationships/image" Target="../media/image26.jpeg"/><Relationship Id="rId13" Type="http://schemas.openxmlformats.org/officeDocument/2006/relationships/image" Target="../media/image29.png"/><Relationship Id="rId3" Type="http://schemas.openxmlformats.org/officeDocument/2006/relationships/hyperlink" Target="http://www.google.ca/url?sa=i&amp;rct=j&amp;q=&amp;esrc=s&amp;frm=1&amp;source=images&amp;cd=&amp;cad=rja&amp;uact=8&amp;ved=0CAcQjRw&amp;url=http://blog.uber.com/2011/12/05/take-ubers-new-logo-for-a-spin/&amp;ei=cutoVd_8G4ityATo_IGABA&amp;psig=AFQjCNHRokHgsnRqhiOSXkdQj3yOJ0VEBQ&amp;ust=1433025683701968" TargetMode="External"/><Relationship Id="rId7" Type="http://schemas.openxmlformats.org/officeDocument/2006/relationships/hyperlink" Target="http://www.google.ca/url?sa=i&amp;rct=j&amp;q=&amp;esrc=s&amp;frm=1&amp;source=images&amp;cd=&amp;cad=rja&amp;uact=8&amp;ved=0CAcQjRw&amp;url=http://www.forbes.com/sites/davidvinjamuri/2014/07/22/airbnb-attempts-to-rebrand-accidentally-renames-ladyparts/&amp;ei=_ShpVf66CtGVyASkj4P4AQ&amp;psig=AFQjCNFG7BUHSC_T6H02NmYOsiHngwPdIA&amp;ust=1433041499448233" TargetMode="External"/><Relationship Id="rId12" Type="http://schemas.openxmlformats.org/officeDocument/2006/relationships/image" Target="../media/image28.png"/><Relationship Id="rId2" Type="http://schemas.openxmlformats.org/officeDocument/2006/relationships/notesSlide" Target="../notesSlides/notesSlide28.xml"/><Relationship Id="rId1" Type="http://schemas.openxmlformats.org/officeDocument/2006/relationships/slideLayout" Target="../slideLayouts/slideLayout17.xml"/><Relationship Id="rId6" Type="http://schemas.openxmlformats.org/officeDocument/2006/relationships/image" Target="../media/image25.jpeg"/><Relationship Id="rId11" Type="http://schemas.openxmlformats.org/officeDocument/2006/relationships/hyperlink" Target="http://www.clickworker.com/en/?customer=true" TargetMode="External"/><Relationship Id="rId5" Type="http://schemas.openxmlformats.org/officeDocument/2006/relationships/hyperlink" Target="http://www.agentanything.com/" TargetMode="External"/><Relationship Id="rId10" Type="http://schemas.openxmlformats.org/officeDocument/2006/relationships/image" Target="../media/image27.jpeg"/><Relationship Id="rId4" Type="http://schemas.openxmlformats.org/officeDocument/2006/relationships/image" Target="../media/image24.jpeg"/><Relationship Id="rId9" Type="http://schemas.openxmlformats.org/officeDocument/2006/relationships/hyperlink" Target="http://www.google.ca/url?sa=i&amp;rct=j&amp;q=&amp;esrc=s&amp;frm=1&amp;source=images&amp;cd=&amp;cad=rja&amp;uact=8&amp;ved=0CAcQjRw&amp;url=http://imgsoup.com/1/taskrabbit-logo/&amp;ei=vSlpVd2wK4adyQS5jYGAAg&amp;psig=AFQjCNEyLqCnKb-FCdA1-ZhHyKMxKaKwKQ&amp;ust=1433041593779946" TargetMode="Externa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9.xml"/><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27584" y="2060848"/>
            <a:ext cx="7053709" cy="2497013"/>
          </a:xfrm>
        </p:spPr>
      </p:pic>
    </p:spTree>
    <p:extLst>
      <p:ext uri="{BB962C8B-B14F-4D97-AF65-F5344CB8AC3E}">
        <p14:creationId xmlns:p14="http://schemas.microsoft.com/office/powerpoint/2010/main" val="2365723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CA" sz="3200" dirty="0" smtClean="0"/>
              <a:t>In 15 minutes (!), I’ll ….</a:t>
            </a:r>
            <a:endParaRPr lang="en-CA" sz="3200" dirty="0"/>
          </a:p>
        </p:txBody>
      </p:sp>
      <p:sp>
        <p:nvSpPr>
          <p:cNvPr id="3" name="Content Placeholder 2"/>
          <p:cNvSpPr>
            <a:spLocks noGrp="1"/>
          </p:cNvSpPr>
          <p:nvPr>
            <p:ph idx="1"/>
          </p:nvPr>
        </p:nvSpPr>
        <p:spPr/>
        <p:txBody>
          <a:bodyPr>
            <a:normAutofit/>
          </a:bodyPr>
          <a:lstStyle/>
          <a:p>
            <a:pPr marL="342900" indent="-342900">
              <a:buFont typeface="Arial" panose="020B0604020202020204" pitchFamily="34" charset="0"/>
              <a:buChar char="•"/>
            </a:pPr>
            <a:r>
              <a:rPr lang="en-CA" sz="2800" dirty="0" smtClean="0">
                <a:solidFill>
                  <a:schemeClr val="accent1">
                    <a:lumMod val="50000"/>
                  </a:schemeClr>
                </a:solidFill>
              </a:rPr>
              <a:t>Explain how we got to this point</a:t>
            </a:r>
          </a:p>
          <a:p>
            <a:pPr marL="342900" indent="-342900">
              <a:buFont typeface="Arial" panose="020B0604020202020204" pitchFamily="34" charset="0"/>
              <a:buChar char="•"/>
            </a:pPr>
            <a:r>
              <a:rPr lang="en-CA" sz="2800" dirty="0" smtClean="0">
                <a:solidFill>
                  <a:schemeClr val="accent1">
                    <a:lumMod val="50000"/>
                  </a:schemeClr>
                </a:solidFill>
              </a:rPr>
              <a:t>Look at multiple impacts to job quantity and quality</a:t>
            </a:r>
          </a:p>
          <a:p>
            <a:pPr marL="644843" lvl="1" indent="-342900">
              <a:buFont typeface="Arial" panose="020B0604020202020204" pitchFamily="34" charset="0"/>
              <a:buChar char="•"/>
            </a:pPr>
            <a:r>
              <a:rPr lang="en-CA" sz="2600" dirty="0" smtClean="0">
                <a:solidFill>
                  <a:schemeClr val="accent1">
                    <a:lumMod val="50000"/>
                  </a:schemeClr>
                </a:solidFill>
              </a:rPr>
              <a:t>Technology</a:t>
            </a:r>
          </a:p>
          <a:p>
            <a:pPr marL="644843" lvl="1" indent="-342900">
              <a:buFont typeface="Arial" panose="020B0604020202020204" pitchFamily="34" charset="0"/>
              <a:buChar char="•"/>
            </a:pPr>
            <a:r>
              <a:rPr lang="en-CA" sz="2600" dirty="0" err="1" smtClean="0">
                <a:solidFill>
                  <a:schemeClr val="accent1">
                    <a:lumMod val="50000"/>
                  </a:schemeClr>
                </a:solidFill>
              </a:rPr>
              <a:t>Financialization</a:t>
            </a:r>
            <a:endParaRPr lang="en-CA" sz="2600" dirty="0" smtClean="0">
              <a:solidFill>
                <a:schemeClr val="accent1">
                  <a:lumMod val="50000"/>
                </a:schemeClr>
              </a:solidFill>
            </a:endParaRPr>
          </a:p>
          <a:p>
            <a:pPr marL="644843" lvl="1" indent="-342900">
              <a:buFont typeface="Arial" panose="020B0604020202020204" pitchFamily="34" charset="0"/>
              <a:buChar char="•"/>
            </a:pPr>
            <a:r>
              <a:rPr lang="en-CA" sz="2600" dirty="0" smtClean="0">
                <a:solidFill>
                  <a:schemeClr val="accent1">
                    <a:lumMod val="50000"/>
                  </a:schemeClr>
                </a:solidFill>
              </a:rPr>
              <a:t>Business practice</a:t>
            </a:r>
          </a:p>
          <a:p>
            <a:pPr marL="644843" lvl="1" indent="-342900">
              <a:buFont typeface="Arial" panose="020B0604020202020204" pitchFamily="34" charset="0"/>
              <a:buChar char="•"/>
            </a:pPr>
            <a:r>
              <a:rPr lang="en-CA" sz="2600" dirty="0" smtClean="0">
                <a:solidFill>
                  <a:schemeClr val="accent1">
                    <a:lumMod val="50000"/>
                  </a:schemeClr>
                </a:solidFill>
              </a:rPr>
              <a:t>Sharing Economy</a:t>
            </a:r>
          </a:p>
          <a:p>
            <a:pPr marL="342900" indent="-342900">
              <a:buFont typeface="Arial" panose="020B0604020202020204" pitchFamily="34" charset="0"/>
              <a:buChar char="•"/>
            </a:pPr>
            <a:r>
              <a:rPr lang="en-CA" sz="2800" dirty="0" smtClean="0">
                <a:solidFill>
                  <a:schemeClr val="accent1">
                    <a:lumMod val="50000"/>
                  </a:schemeClr>
                </a:solidFill>
              </a:rPr>
              <a:t>Describe how this impact youth</a:t>
            </a:r>
          </a:p>
          <a:p>
            <a:pPr marL="342900" indent="-342900">
              <a:buFont typeface="Arial" panose="020B0604020202020204" pitchFamily="34" charset="0"/>
              <a:buChar char="•"/>
            </a:pPr>
            <a:endParaRPr lang="en-CA" sz="2400" dirty="0" smtClean="0"/>
          </a:p>
        </p:txBody>
      </p:sp>
    </p:spTree>
    <p:extLst>
      <p:ext uri="{BB962C8B-B14F-4D97-AF65-F5344CB8AC3E}">
        <p14:creationId xmlns:p14="http://schemas.microsoft.com/office/powerpoint/2010/main" val="121008067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67544" y="1678692"/>
            <a:ext cx="4258816" cy="2348488"/>
          </a:xfrm>
        </p:spPr>
        <p:txBody>
          <a:bodyPr>
            <a:normAutofit/>
          </a:bodyPr>
          <a:lstStyle/>
          <a:p>
            <a:r>
              <a:rPr lang="en-CA" sz="5400" dirty="0" smtClean="0"/>
              <a:t>Impact # 1: Technology</a:t>
            </a:r>
            <a:endParaRPr lang="en-CA" sz="5400" dirty="0"/>
          </a:p>
        </p:txBody>
      </p:sp>
      <p:pic>
        <p:nvPicPr>
          <p:cNvPr id="3" name="Picture 2" descr="http://www.chinleusd.k12.az.us/mve/files/2012/04/technology-day54188n2.jpg">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04048" y="1412776"/>
            <a:ext cx="3893575" cy="28803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167732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23528" y="908720"/>
            <a:ext cx="8568952" cy="2520280"/>
          </a:xfrm>
        </p:spPr>
        <p:txBody>
          <a:bodyPr>
            <a:normAutofit fontScale="90000"/>
          </a:bodyPr>
          <a:lstStyle/>
          <a:p>
            <a:r>
              <a:rPr lang="en-CA" sz="4400" dirty="0" smtClean="0"/>
              <a:t>TECHNOLOGY AND THE HOURGLASS LABOUR MARKET</a:t>
            </a:r>
            <a:br>
              <a:rPr lang="en-CA" sz="4400" dirty="0" smtClean="0"/>
            </a:br>
            <a:r>
              <a:rPr lang="en-CA" sz="4400" dirty="0"/>
              <a:t/>
            </a:r>
            <a:br>
              <a:rPr lang="en-CA" sz="4400" dirty="0"/>
            </a:br>
            <a:r>
              <a:rPr lang="en-CA" dirty="0" smtClean="0"/>
              <a:t/>
            </a:r>
            <a:br>
              <a:rPr lang="en-CA" dirty="0" smtClean="0"/>
            </a:br>
            <a:r>
              <a:rPr lang="en-CA" dirty="0" smtClean="0"/>
              <a:t/>
            </a:r>
            <a:br>
              <a:rPr lang="en-CA" dirty="0" smtClean="0"/>
            </a:br>
            <a:endParaRPr lang="en-CA"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60032" y="1844824"/>
            <a:ext cx="2655054" cy="42212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579625" y="2651810"/>
            <a:ext cx="3888432" cy="646331"/>
          </a:xfrm>
          <a:prstGeom prst="rect">
            <a:avLst/>
          </a:prstGeom>
          <a:noFill/>
        </p:spPr>
        <p:txBody>
          <a:bodyPr wrap="square" rtlCol="0">
            <a:spAutoFit/>
          </a:bodyPr>
          <a:lstStyle/>
          <a:p>
            <a:r>
              <a:rPr lang="en-CA" dirty="0">
                <a:solidFill>
                  <a:srgbClr val="808DA0">
                    <a:lumMod val="75000"/>
                  </a:srgbClr>
                </a:solidFill>
              </a:rPr>
              <a:t>r</a:t>
            </a:r>
            <a:r>
              <a:rPr lang="en-CA" dirty="0" smtClean="0">
                <a:solidFill>
                  <a:srgbClr val="808DA0">
                    <a:lumMod val="75000"/>
                  </a:srgbClr>
                </a:solidFill>
              </a:rPr>
              <a:t>ule makers, sustainers, calculators, technicians and artists</a:t>
            </a:r>
            <a:endParaRPr lang="en-CA" dirty="0">
              <a:solidFill>
                <a:srgbClr val="808DA0">
                  <a:lumMod val="75000"/>
                </a:srgbClr>
              </a:solidFill>
            </a:endParaRPr>
          </a:p>
        </p:txBody>
      </p:sp>
      <p:sp>
        <p:nvSpPr>
          <p:cNvPr id="3" name="Right Arrow 2"/>
          <p:cNvSpPr/>
          <p:nvPr/>
        </p:nvSpPr>
        <p:spPr>
          <a:xfrm>
            <a:off x="4487371" y="2556716"/>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FFFFFF"/>
              </a:solidFill>
            </a:endParaRPr>
          </a:p>
        </p:txBody>
      </p:sp>
      <p:sp>
        <p:nvSpPr>
          <p:cNvPr id="6" name="TextBox 5"/>
          <p:cNvSpPr txBox="1"/>
          <p:nvPr/>
        </p:nvSpPr>
        <p:spPr>
          <a:xfrm>
            <a:off x="751064" y="4509120"/>
            <a:ext cx="3888432" cy="646331"/>
          </a:xfrm>
          <a:prstGeom prst="rect">
            <a:avLst/>
          </a:prstGeom>
          <a:noFill/>
        </p:spPr>
        <p:txBody>
          <a:bodyPr wrap="square" rtlCol="0">
            <a:spAutoFit/>
          </a:bodyPr>
          <a:lstStyle/>
          <a:p>
            <a:r>
              <a:rPr lang="en-CA" dirty="0" smtClean="0">
                <a:solidFill>
                  <a:srgbClr val="808DA0">
                    <a:lumMod val="75000"/>
                  </a:srgbClr>
                </a:solidFill>
              </a:rPr>
              <a:t>Blue collar, pink collar, service and sales</a:t>
            </a:r>
            <a:endParaRPr lang="en-CA" dirty="0">
              <a:solidFill>
                <a:srgbClr val="808DA0">
                  <a:lumMod val="75000"/>
                </a:srgbClr>
              </a:solidFill>
            </a:endParaRP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47838" y="4725144"/>
            <a:ext cx="1011237" cy="5404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5933501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718"/>
            <a:ext cx="7643192" cy="1371600"/>
          </a:xfrm>
        </p:spPr>
        <p:txBody>
          <a:bodyPr>
            <a:normAutofit/>
          </a:bodyPr>
          <a:lstStyle/>
          <a:p>
            <a:r>
              <a:rPr lang="en-CA" sz="2800" dirty="0" smtClean="0"/>
              <a:t>Technology: Change </a:t>
            </a:r>
            <a:r>
              <a:rPr lang="en-CA" sz="2800" dirty="0"/>
              <a:t>in employment shares by pay </a:t>
            </a:r>
            <a:r>
              <a:rPr lang="en-CA" sz="2800" dirty="0" smtClean="0"/>
              <a:t>level, Europe </a:t>
            </a:r>
            <a:r>
              <a:rPr lang="en-CA" sz="2800" dirty="0"/>
              <a:t>and United States, </a:t>
            </a:r>
            <a:r>
              <a:rPr lang="en-CA" sz="2800" dirty="0" smtClean="0"/>
              <a:t>1993-2006</a:t>
            </a:r>
            <a:endParaRPr lang="en-CA" sz="2800" dirty="0"/>
          </a:p>
        </p:txBody>
      </p:sp>
      <p:pic>
        <p:nvPicPr>
          <p:cNvPr id="4" name="Content Placeholder 3"/>
          <p:cNvPicPr>
            <a:picLocks noGrp="1" noChangeAspect="1" noChangeArrowheads="1"/>
          </p:cNvPicPr>
          <p:nvPr>
            <p:ph idx="1"/>
          </p:nvPr>
        </p:nvPicPr>
        <p:blipFill>
          <a:blip r:embed="rId3" cstate="print"/>
          <a:srcRect/>
          <a:stretch>
            <a:fillRect/>
          </a:stretch>
        </p:blipFill>
        <p:spPr bwMode="auto">
          <a:xfrm>
            <a:off x="755576" y="1628800"/>
            <a:ext cx="7344816" cy="4540468"/>
          </a:xfrm>
          <a:prstGeom prst="rect">
            <a:avLst/>
          </a:prstGeom>
          <a:noFill/>
          <a:ln w="9525">
            <a:noFill/>
            <a:miter lim="800000"/>
            <a:headEnd/>
            <a:tailEnd/>
          </a:ln>
        </p:spPr>
      </p:pic>
    </p:spTree>
    <p:extLst>
      <p:ext uri="{BB962C8B-B14F-4D97-AF65-F5344CB8AC3E}">
        <p14:creationId xmlns:p14="http://schemas.microsoft.com/office/powerpoint/2010/main" val="36279062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718"/>
            <a:ext cx="8579296" cy="1371600"/>
          </a:xfrm>
        </p:spPr>
        <p:txBody>
          <a:bodyPr>
            <a:noAutofit/>
          </a:bodyPr>
          <a:lstStyle/>
          <a:p>
            <a:r>
              <a:rPr lang="en-CA" sz="2800" dirty="0" smtClean="0"/>
              <a:t>Technology: Percentage </a:t>
            </a:r>
            <a:r>
              <a:rPr lang="en-CA" sz="2800" dirty="0"/>
              <a:t>change in employment share of all </a:t>
            </a:r>
            <a:r>
              <a:rPr lang="en-CA" sz="2800" dirty="0" smtClean="0"/>
              <a:t>jobs, by </a:t>
            </a:r>
            <a:r>
              <a:rPr lang="en-CA" sz="2800" dirty="0"/>
              <a:t>skill content, United States, </a:t>
            </a:r>
            <a:r>
              <a:rPr lang="en-CA" sz="2800" dirty="0" smtClean="0"/>
              <a:t>1981-2011</a:t>
            </a:r>
            <a:endParaRPr lang="en-CA" sz="2800" dirty="0"/>
          </a:p>
        </p:txBody>
      </p:sp>
      <p:pic>
        <p:nvPicPr>
          <p:cNvPr id="4" name="Content Placeholder 3"/>
          <p:cNvPicPr>
            <a:picLocks noGrp="1" noChangeAspect="1" noChangeArrowheads="1"/>
          </p:cNvPicPr>
          <p:nvPr>
            <p:ph idx="1"/>
          </p:nvPr>
        </p:nvPicPr>
        <p:blipFill>
          <a:blip r:embed="rId3" cstate="print"/>
          <a:srcRect/>
          <a:stretch>
            <a:fillRect/>
          </a:stretch>
        </p:blipFill>
        <p:spPr bwMode="auto">
          <a:xfrm>
            <a:off x="539552" y="1700808"/>
            <a:ext cx="7416824" cy="4608512"/>
          </a:xfrm>
          <a:prstGeom prst="rect">
            <a:avLst/>
          </a:prstGeom>
          <a:noFill/>
          <a:ln w="9525">
            <a:noFill/>
            <a:miter lim="800000"/>
            <a:headEnd/>
            <a:tailEnd/>
          </a:ln>
        </p:spPr>
      </p:pic>
    </p:spTree>
    <p:extLst>
      <p:ext uri="{BB962C8B-B14F-4D97-AF65-F5344CB8AC3E}">
        <p14:creationId xmlns:p14="http://schemas.microsoft.com/office/powerpoint/2010/main" val="363063956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79512" y="548680"/>
            <a:ext cx="8784976" cy="1252728"/>
          </a:xfrm>
        </p:spPr>
        <p:txBody>
          <a:bodyPr>
            <a:normAutofit/>
          </a:bodyPr>
          <a:lstStyle/>
          <a:p>
            <a:r>
              <a:rPr lang="en-CA" sz="3800" dirty="0" smtClean="0"/>
              <a:t>Technology Used to Enhance Labour Markets…but this time might be different</a:t>
            </a:r>
            <a:endParaRPr lang="en-CA" sz="3800" dirty="0"/>
          </a:p>
        </p:txBody>
      </p:sp>
      <p:sp>
        <p:nvSpPr>
          <p:cNvPr id="2" name="Content Placeholder 1"/>
          <p:cNvSpPr>
            <a:spLocks noGrp="1"/>
          </p:cNvSpPr>
          <p:nvPr>
            <p:ph idx="1"/>
          </p:nvPr>
        </p:nvSpPr>
        <p:spPr>
          <a:xfrm>
            <a:off x="457200" y="2276872"/>
            <a:ext cx="8229600" cy="4200128"/>
          </a:xfrm>
        </p:spPr>
        <p:txBody>
          <a:bodyPr/>
          <a:lstStyle/>
          <a:p>
            <a:pPr lvl="2">
              <a:buFont typeface="Arial" panose="020B0604020202020204" pitchFamily="34" charset="0"/>
              <a:buChar char="•"/>
            </a:pPr>
            <a:r>
              <a:rPr lang="en-CA" sz="3200" dirty="0">
                <a:solidFill>
                  <a:schemeClr val="accent1">
                    <a:lumMod val="50000"/>
                  </a:schemeClr>
                </a:solidFill>
              </a:rPr>
              <a:t>Not just routine functions</a:t>
            </a:r>
          </a:p>
          <a:p>
            <a:pPr lvl="2">
              <a:buFont typeface="Arial" panose="020B0604020202020204" pitchFamily="34" charset="0"/>
              <a:buChar char="•"/>
            </a:pPr>
            <a:endParaRPr lang="en-CA" sz="3200" dirty="0" smtClean="0">
              <a:solidFill>
                <a:schemeClr val="accent1">
                  <a:lumMod val="50000"/>
                </a:schemeClr>
              </a:solidFill>
            </a:endParaRPr>
          </a:p>
          <a:p>
            <a:pPr lvl="2">
              <a:buFont typeface="Arial" panose="020B0604020202020204" pitchFamily="34" charset="0"/>
              <a:buChar char="•"/>
            </a:pPr>
            <a:r>
              <a:rPr lang="en-CA" sz="3200" dirty="0" smtClean="0">
                <a:solidFill>
                  <a:schemeClr val="accent1">
                    <a:lumMod val="50000"/>
                  </a:schemeClr>
                </a:solidFill>
              </a:rPr>
              <a:t>Speed </a:t>
            </a:r>
            <a:r>
              <a:rPr lang="en-CA" sz="3200" dirty="0">
                <a:solidFill>
                  <a:schemeClr val="accent1">
                    <a:lumMod val="50000"/>
                  </a:schemeClr>
                </a:solidFill>
              </a:rPr>
              <a:t>of transformation</a:t>
            </a:r>
          </a:p>
          <a:p>
            <a:pPr lvl="2">
              <a:buFont typeface="Arial" panose="020B0604020202020204" pitchFamily="34" charset="0"/>
              <a:buChar char="•"/>
            </a:pPr>
            <a:endParaRPr lang="en-CA" sz="3200" dirty="0" smtClean="0">
              <a:solidFill>
                <a:schemeClr val="accent1">
                  <a:lumMod val="50000"/>
                </a:schemeClr>
              </a:solidFill>
            </a:endParaRPr>
          </a:p>
          <a:p>
            <a:pPr lvl="2">
              <a:buFont typeface="Arial" panose="020B0604020202020204" pitchFamily="34" charset="0"/>
              <a:buChar char="•"/>
            </a:pPr>
            <a:r>
              <a:rPr lang="en-CA" sz="3200" dirty="0" smtClean="0">
                <a:solidFill>
                  <a:schemeClr val="accent1">
                    <a:lumMod val="50000"/>
                  </a:schemeClr>
                </a:solidFill>
              </a:rPr>
              <a:t>Reduction in job </a:t>
            </a:r>
            <a:endParaRPr lang="en-CA" dirty="0">
              <a:solidFill>
                <a:schemeClr val="accent1">
                  <a:lumMod val="50000"/>
                </a:schemeClr>
              </a:solidFill>
            </a:endParaRPr>
          </a:p>
        </p:txBody>
      </p:sp>
    </p:spTree>
    <p:extLst>
      <p:ext uri="{BB962C8B-B14F-4D97-AF65-F5344CB8AC3E}">
        <p14:creationId xmlns:p14="http://schemas.microsoft.com/office/powerpoint/2010/main" val="2941805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CA" dirty="0" smtClean="0"/>
              <a:t>Technology: Case in Point</a:t>
            </a:r>
            <a:endParaRPr lang="en-CA" dirty="0"/>
          </a:p>
        </p:txBody>
      </p:sp>
      <p:pic>
        <p:nvPicPr>
          <p:cNvPr id="4" name="Picture 2" descr="http://www.e-onsoftware.com/about/images/customers/gm-trans-plant.jpg">
            <a:hlinkClick r:id="rId3"/>
          </p:cNvPr>
          <p:cNvPicPr>
            <a:picLocks noChangeAspect="1" noChangeArrowheads="1"/>
          </p:cNvPicPr>
          <p:nvPr/>
        </p:nvPicPr>
        <p:blipFill>
          <a:blip r:embed="rId4" cstate="print"/>
          <a:srcRect/>
          <a:stretch>
            <a:fillRect/>
          </a:stretch>
        </p:blipFill>
        <p:spPr bwMode="auto">
          <a:xfrm>
            <a:off x="381000" y="1844824"/>
            <a:ext cx="1310680" cy="1310680"/>
          </a:xfrm>
          <a:prstGeom prst="rect">
            <a:avLst/>
          </a:prstGeom>
          <a:noFill/>
        </p:spPr>
      </p:pic>
      <p:sp>
        <p:nvSpPr>
          <p:cNvPr id="5" name="Content Placeholder 3"/>
          <p:cNvSpPr txBox="1">
            <a:spLocks/>
          </p:cNvSpPr>
          <p:nvPr/>
        </p:nvSpPr>
        <p:spPr>
          <a:xfrm>
            <a:off x="2133600" y="1556792"/>
            <a:ext cx="6629400" cy="1524000"/>
          </a:xfrm>
          <a:prstGeom prst="rect">
            <a:avLst/>
          </a:prstGeom>
        </p:spPr>
        <p:txBody>
          <a:bodyPr>
            <a:noAutofit/>
          </a:bodyPr>
          <a:lstStyle/>
          <a:p>
            <a:pPr marL="342900" indent="-342900">
              <a:spcBef>
                <a:spcPct val="20000"/>
              </a:spcBef>
              <a:buFont typeface="Arial" pitchFamily="34" charset="0"/>
              <a:buNone/>
              <a:defRPr/>
            </a:pPr>
            <a:r>
              <a:rPr lang="en-CA" sz="2600" u="sng" dirty="0" smtClean="0">
                <a:solidFill>
                  <a:srgbClr val="93A299">
                    <a:lumMod val="50000"/>
                  </a:srgbClr>
                </a:solidFill>
              </a:rPr>
              <a:t>IN 1960</a:t>
            </a:r>
            <a:r>
              <a:rPr lang="en-CA" sz="2600" dirty="0" smtClean="0">
                <a:solidFill>
                  <a:srgbClr val="93A299">
                    <a:lumMod val="50000"/>
                  </a:srgbClr>
                </a:solidFill>
              </a:rPr>
              <a:t>:</a:t>
            </a:r>
          </a:p>
          <a:p>
            <a:pPr marL="342900" indent="-342900">
              <a:spcBef>
                <a:spcPct val="20000"/>
              </a:spcBef>
              <a:buFont typeface="Arial" pitchFamily="34" charset="0"/>
              <a:buChar char="•"/>
              <a:defRPr/>
            </a:pPr>
            <a:r>
              <a:rPr lang="en-CA" sz="2600" dirty="0" smtClean="0">
                <a:solidFill>
                  <a:srgbClr val="93A299">
                    <a:lumMod val="50000"/>
                  </a:srgbClr>
                </a:solidFill>
              </a:rPr>
              <a:t>$7.6 billion in </a:t>
            </a:r>
            <a:r>
              <a:rPr lang="en-CA" sz="2600" u="sng" dirty="0" smtClean="0">
                <a:solidFill>
                  <a:srgbClr val="93A299">
                    <a:lumMod val="50000"/>
                  </a:srgbClr>
                </a:solidFill>
              </a:rPr>
              <a:t>annual</a:t>
            </a:r>
            <a:r>
              <a:rPr lang="en-CA" sz="2600" dirty="0" smtClean="0">
                <a:solidFill>
                  <a:srgbClr val="93A299">
                    <a:lumMod val="50000"/>
                  </a:srgbClr>
                </a:solidFill>
              </a:rPr>
              <a:t> profits (current dollars)</a:t>
            </a:r>
          </a:p>
          <a:p>
            <a:pPr marL="342900" indent="-342900">
              <a:spcBef>
                <a:spcPct val="20000"/>
              </a:spcBef>
              <a:buFont typeface="Arial" pitchFamily="34" charset="0"/>
              <a:buChar char="•"/>
              <a:defRPr/>
            </a:pPr>
            <a:r>
              <a:rPr lang="en-CA" sz="2600" dirty="0" smtClean="0">
                <a:solidFill>
                  <a:srgbClr val="93A299">
                    <a:lumMod val="50000"/>
                  </a:srgbClr>
                </a:solidFill>
              </a:rPr>
              <a:t>600,000 employees</a:t>
            </a:r>
            <a:endParaRPr lang="en-CA" sz="2600" dirty="0">
              <a:solidFill>
                <a:srgbClr val="93A299">
                  <a:lumMod val="50000"/>
                </a:srgbClr>
              </a:solidFill>
            </a:endParaRPr>
          </a:p>
        </p:txBody>
      </p:sp>
      <p:pic>
        <p:nvPicPr>
          <p:cNvPr id="6" name="Picture 2" descr="http://www.microb3.eu/sites/default/files/osd/apple.jpg">
            <a:hlinkClick r:id="rId5"/>
          </p:cNvPr>
          <p:cNvPicPr>
            <a:picLocks noChangeAspect="1" noChangeArrowheads="1"/>
          </p:cNvPicPr>
          <p:nvPr/>
        </p:nvPicPr>
        <p:blipFill>
          <a:blip r:embed="rId6" cstate="print"/>
          <a:srcRect/>
          <a:stretch>
            <a:fillRect/>
          </a:stretch>
        </p:blipFill>
        <p:spPr bwMode="auto">
          <a:xfrm>
            <a:off x="395362" y="3645024"/>
            <a:ext cx="1310680" cy="1101080"/>
          </a:xfrm>
          <a:prstGeom prst="rect">
            <a:avLst/>
          </a:prstGeom>
          <a:noFill/>
        </p:spPr>
      </p:pic>
      <p:pic>
        <p:nvPicPr>
          <p:cNvPr id="7" name="Picture 2" descr="http://cdn2.hubspot.net/hub/65360/file-2434327255-jpg/blog_images/images/Instagram-Logo.jpg">
            <a:hlinkClick r:id="rId7"/>
          </p:cNvPr>
          <p:cNvPicPr>
            <a:picLocks noChangeAspect="1" noChangeArrowheads="1"/>
          </p:cNvPicPr>
          <p:nvPr/>
        </p:nvPicPr>
        <p:blipFill>
          <a:blip r:embed="rId8" cstate="print"/>
          <a:srcRect/>
          <a:stretch>
            <a:fillRect/>
          </a:stretch>
        </p:blipFill>
        <p:spPr bwMode="auto">
          <a:xfrm>
            <a:off x="347077" y="5141058"/>
            <a:ext cx="1317606" cy="1357068"/>
          </a:xfrm>
          <a:prstGeom prst="rect">
            <a:avLst/>
          </a:prstGeom>
          <a:noFill/>
        </p:spPr>
      </p:pic>
      <p:sp>
        <p:nvSpPr>
          <p:cNvPr id="8" name="Content Placeholder 3"/>
          <p:cNvSpPr txBox="1">
            <a:spLocks/>
          </p:cNvSpPr>
          <p:nvPr/>
        </p:nvSpPr>
        <p:spPr>
          <a:xfrm>
            <a:off x="2161541" y="3535720"/>
            <a:ext cx="6705600" cy="1524000"/>
          </a:xfrm>
          <a:prstGeom prst="rect">
            <a:avLst/>
          </a:prstGeom>
        </p:spPr>
        <p:txBody>
          <a:bodyPr>
            <a:noAutofit/>
          </a:bodyPr>
          <a:lstStyle/>
          <a:p>
            <a:pPr marL="342900" indent="-342900">
              <a:spcBef>
                <a:spcPct val="20000"/>
              </a:spcBef>
              <a:buFont typeface="Arial" pitchFamily="34" charset="0"/>
              <a:buNone/>
              <a:defRPr/>
            </a:pPr>
            <a:r>
              <a:rPr lang="en-CA" sz="2600" u="sng" dirty="0" smtClean="0">
                <a:solidFill>
                  <a:srgbClr val="93A299">
                    <a:lumMod val="50000"/>
                  </a:srgbClr>
                </a:solidFill>
              </a:rPr>
              <a:t>IN 2015</a:t>
            </a:r>
            <a:r>
              <a:rPr lang="en-CA" sz="2600" dirty="0" smtClean="0">
                <a:solidFill>
                  <a:srgbClr val="93A299">
                    <a:lumMod val="50000"/>
                  </a:srgbClr>
                </a:solidFill>
              </a:rPr>
              <a:t>:</a:t>
            </a:r>
          </a:p>
          <a:p>
            <a:pPr marL="342900" indent="-342900">
              <a:spcBef>
                <a:spcPct val="20000"/>
              </a:spcBef>
              <a:buFont typeface="Arial" pitchFamily="34" charset="0"/>
              <a:buChar char="•"/>
              <a:defRPr/>
            </a:pPr>
            <a:r>
              <a:rPr lang="en-CA" sz="2600" dirty="0" smtClean="0">
                <a:solidFill>
                  <a:srgbClr val="93A299">
                    <a:lumMod val="50000"/>
                  </a:srgbClr>
                </a:solidFill>
              </a:rPr>
              <a:t>$18 billion in </a:t>
            </a:r>
            <a:r>
              <a:rPr lang="en-CA" sz="2600" u="sng" dirty="0" smtClean="0">
                <a:solidFill>
                  <a:srgbClr val="93A299">
                    <a:lumMod val="50000"/>
                  </a:srgbClr>
                </a:solidFill>
              </a:rPr>
              <a:t>quarterly</a:t>
            </a:r>
            <a:r>
              <a:rPr lang="en-CA" sz="2600" dirty="0" smtClean="0">
                <a:solidFill>
                  <a:srgbClr val="93A299">
                    <a:lumMod val="50000"/>
                  </a:srgbClr>
                </a:solidFill>
              </a:rPr>
              <a:t> profits</a:t>
            </a:r>
          </a:p>
          <a:p>
            <a:pPr marL="342900" indent="-342900">
              <a:spcBef>
                <a:spcPct val="20000"/>
              </a:spcBef>
              <a:buFont typeface="Arial" pitchFamily="34" charset="0"/>
              <a:buChar char="•"/>
              <a:defRPr/>
            </a:pPr>
            <a:r>
              <a:rPr lang="en-CA" sz="2600" dirty="0" smtClean="0">
                <a:solidFill>
                  <a:srgbClr val="93A299">
                    <a:lumMod val="50000"/>
                  </a:srgbClr>
                </a:solidFill>
              </a:rPr>
              <a:t>93,000 employees</a:t>
            </a:r>
            <a:endParaRPr lang="en-CA" sz="2600" dirty="0">
              <a:solidFill>
                <a:srgbClr val="93A299">
                  <a:lumMod val="50000"/>
                </a:srgbClr>
              </a:solidFill>
            </a:endParaRPr>
          </a:p>
        </p:txBody>
      </p:sp>
      <p:sp>
        <p:nvSpPr>
          <p:cNvPr id="9" name="Content Placeholder 3"/>
          <p:cNvSpPr txBox="1">
            <a:spLocks/>
          </p:cNvSpPr>
          <p:nvPr/>
        </p:nvSpPr>
        <p:spPr>
          <a:xfrm>
            <a:off x="2118270" y="5057592"/>
            <a:ext cx="6705600" cy="1524000"/>
          </a:xfrm>
          <a:prstGeom prst="rect">
            <a:avLst/>
          </a:prstGeom>
        </p:spPr>
        <p:txBody>
          <a:bodyPr>
            <a:noAutofit/>
          </a:bodyPr>
          <a:lstStyle/>
          <a:p>
            <a:pPr marL="342900" indent="-342900">
              <a:spcBef>
                <a:spcPct val="20000"/>
              </a:spcBef>
              <a:buFont typeface="Arial" pitchFamily="34" charset="0"/>
              <a:buNone/>
              <a:defRPr/>
            </a:pPr>
            <a:r>
              <a:rPr lang="en-CA" sz="2600" u="sng" dirty="0" smtClean="0">
                <a:solidFill>
                  <a:srgbClr val="93A299">
                    <a:lumMod val="50000"/>
                  </a:srgbClr>
                </a:solidFill>
              </a:rPr>
              <a:t>IN 2012</a:t>
            </a:r>
            <a:r>
              <a:rPr lang="en-CA" sz="2600" dirty="0" smtClean="0">
                <a:solidFill>
                  <a:srgbClr val="93A299">
                    <a:lumMod val="50000"/>
                  </a:srgbClr>
                </a:solidFill>
              </a:rPr>
              <a:t>:</a:t>
            </a:r>
          </a:p>
          <a:p>
            <a:pPr marL="342900" indent="-342900">
              <a:spcBef>
                <a:spcPct val="20000"/>
              </a:spcBef>
              <a:buFont typeface="Arial" pitchFamily="34" charset="0"/>
              <a:buChar char="•"/>
              <a:defRPr/>
            </a:pPr>
            <a:r>
              <a:rPr lang="en-CA" sz="2600" dirty="0" smtClean="0">
                <a:solidFill>
                  <a:srgbClr val="93A299">
                    <a:lumMod val="50000"/>
                  </a:srgbClr>
                </a:solidFill>
              </a:rPr>
              <a:t>Facebook bought </a:t>
            </a:r>
            <a:r>
              <a:rPr lang="en-CA" sz="2600" dirty="0" err="1" smtClean="0">
                <a:solidFill>
                  <a:srgbClr val="93A299">
                    <a:lumMod val="50000"/>
                  </a:srgbClr>
                </a:solidFill>
              </a:rPr>
              <a:t>Instagram</a:t>
            </a:r>
            <a:r>
              <a:rPr lang="en-CA" sz="2600" dirty="0" smtClean="0">
                <a:solidFill>
                  <a:srgbClr val="93A299">
                    <a:lumMod val="50000"/>
                  </a:srgbClr>
                </a:solidFill>
              </a:rPr>
              <a:t> for $1 billion</a:t>
            </a:r>
          </a:p>
          <a:p>
            <a:pPr marL="342900" indent="-342900">
              <a:spcBef>
                <a:spcPct val="20000"/>
              </a:spcBef>
              <a:buFont typeface="Arial" pitchFamily="34" charset="0"/>
              <a:buChar char="•"/>
              <a:defRPr/>
            </a:pPr>
            <a:r>
              <a:rPr lang="en-CA" sz="2600" dirty="0" err="1" smtClean="0">
                <a:solidFill>
                  <a:srgbClr val="93A299">
                    <a:lumMod val="50000"/>
                  </a:srgbClr>
                </a:solidFill>
              </a:rPr>
              <a:t>Instragram</a:t>
            </a:r>
            <a:r>
              <a:rPr lang="en-CA" sz="2600" dirty="0" smtClean="0">
                <a:solidFill>
                  <a:srgbClr val="93A299">
                    <a:lumMod val="50000"/>
                  </a:srgbClr>
                </a:solidFill>
              </a:rPr>
              <a:t> had 13 employee</a:t>
            </a:r>
            <a:r>
              <a:rPr lang="en-CA" sz="2600" dirty="0" smtClean="0">
                <a:solidFill>
                  <a:srgbClr val="292934"/>
                </a:solidFill>
              </a:rPr>
              <a:t>s</a:t>
            </a:r>
            <a:endParaRPr lang="en-CA" sz="2600" dirty="0">
              <a:solidFill>
                <a:srgbClr val="292934"/>
              </a:solidFill>
            </a:endParaRPr>
          </a:p>
        </p:txBody>
      </p:sp>
    </p:spTree>
    <p:extLst>
      <p:ext uri="{BB962C8B-B14F-4D97-AF65-F5344CB8AC3E}">
        <p14:creationId xmlns:p14="http://schemas.microsoft.com/office/powerpoint/2010/main" val="79851163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endParaRPr lang="en-CA" dirty="0"/>
          </a:p>
        </p:txBody>
      </p:sp>
      <p:pic>
        <p:nvPicPr>
          <p:cNvPr id="10" name="Content Placeholder 3"/>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b="50000"/>
          <a:stretch/>
        </p:blipFill>
        <p:spPr>
          <a:xfrm>
            <a:off x="0" y="0"/>
            <a:ext cx="9144000" cy="6857999"/>
          </a:xfrm>
          <a:prstGeom prst="rect">
            <a:avLst/>
          </a:prstGeom>
        </p:spPr>
      </p:pic>
    </p:spTree>
    <p:extLst>
      <p:ext uri="{BB962C8B-B14F-4D97-AF65-F5344CB8AC3E}">
        <p14:creationId xmlns:p14="http://schemas.microsoft.com/office/powerpoint/2010/main" val="330812762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CA" dirty="0" smtClean="0"/>
              <a:t>Shape of Things to Come?</a:t>
            </a:r>
            <a:endParaRPr lang="en-CA" dirty="0"/>
          </a:p>
        </p:txBody>
      </p:sp>
      <p:pic>
        <p:nvPicPr>
          <p:cNvPr id="4100"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71600" y="1628800"/>
            <a:ext cx="7374563" cy="46091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8280002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139952" y="836712"/>
            <a:ext cx="4896544" cy="3384376"/>
          </a:xfrm>
        </p:spPr>
        <p:txBody>
          <a:bodyPr>
            <a:normAutofit/>
          </a:bodyPr>
          <a:lstStyle/>
          <a:p>
            <a:r>
              <a:rPr lang="en-CA" sz="5400" dirty="0" smtClean="0"/>
              <a:t>Impact # 2: </a:t>
            </a:r>
            <a:r>
              <a:rPr lang="en-CA" sz="5400" dirty="0" err="1" smtClean="0"/>
              <a:t>Financialization</a:t>
            </a:r>
            <a:endParaRPr lang="en-CA" sz="5400" dirty="0"/>
          </a:p>
        </p:txBody>
      </p:sp>
      <p:pic>
        <p:nvPicPr>
          <p:cNvPr id="2050" name="Picture 2"/>
          <p:cNvPicPr>
            <a:picLocks noGrp="1" noChangeAspect="1" noChangeArrowheads="1"/>
          </p:cNvPicPr>
          <p:nvPr>
            <p:ph type="pic" idx="1"/>
          </p:nvPr>
        </p:nvPicPr>
        <p:blipFill>
          <a:blip r:embed="rId3" cstate="print">
            <a:extLst>
              <a:ext uri="{28A0092B-C50C-407E-A947-70E740481C1C}">
                <a14:useLocalDpi xmlns:a14="http://schemas.microsoft.com/office/drawing/2010/main" val="0"/>
              </a:ext>
            </a:extLst>
          </a:blip>
          <a:srcRect l="13336" r="13336"/>
          <a:stretch>
            <a:fillRect/>
          </a:stretch>
        </p:blipFill>
        <p:spPr bwMode="auto">
          <a:xfrm>
            <a:off x="323528" y="1628800"/>
            <a:ext cx="3790992" cy="31105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5118635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476672"/>
            <a:ext cx="8229600" cy="1143000"/>
          </a:xfrm>
        </p:spPr>
        <p:txBody>
          <a:bodyPr/>
          <a:lstStyle/>
          <a:p>
            <a:r>
              <a:rPr lang="en-US" b="1" dirty="0" smtClean="0"/>
              <a:t>Symposium Overview</a:t>
            </a:r>
            <a:endParaRPr lang="en-US" b="1" dirty="0"/>
          </a:p>
        </p:txBody>
      </p:sp>
      <p:pic>
        <p:nvPicPr>
          <p:cNvPr id="4" name="Picture 2" descr="http://peoplelab.co.uk/wp-content/uploads/2013/07/brain.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60132" y="1777896"/>
            <a:ext cx="5400675" cy="4048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938915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CA" dirty="0" err="1" smtClean="0"/>
              <a:t>Financialization</a:t>
            </a:r>
            <a:endParaRPr lang="en-CA" dirty="0"/>
          </a:p>
        </p:txBody>
      </p:sp>
      <p:sp>
        <p:nvSpPr>
          <p:cNvPr id="2" name="Content Placeholder 1"/>
          <p:cNvSpPr>
            <a:spLocks noGrp="1"/>
          </p:cNvSpPr>
          <p:nvPr>
            <p:ph idx="1"/>
          </p:nvPr>
        </p:nvSpPr>
        <p:spPr/>
        <p:txBody>
          <a:bodyPr>
            <a:normAutofit/>
          </a:bodyPr>
          <a:lstStyle/>
          <a:p>
            <a:pPr marL="342900" lvl="0" indent="-342900">
              <a:buClrTx/>
              <a:buSzTx/>
              <a:buFont typeface="Arial" pitchFamily="34" charset="0"/>
              <a:buChar char="•"/>
              <a:defRPr/>
            </a:pPr>
            <a:r>
              <a:rPr lang="en-CA" sz="3200" dirty="0">
                <a:solidFill>
                  <a:schemeClr val="accent1">
                    <a:lumMod val="50000"/>
                  </a:schemeClr>
                </a:solidFill>
              </a:rPr>
              <a:t>Market sets expectations (analysts)</a:t>
            </a:r>
          </a:p>
          <a:p>
            <a:pPr marL="342900" lvl="0" indent="-342900">
              <a:buClrTx/>
              <a:buSzTx/>
              <a:buFont typeface="Arial" pitchFamily="34" charset="0"/>
              <a:buChar char="•"/>
              <a:defRPr/>
            </a:pPr>
            <a:r>
              <a:rPr lang="en-CA" sz="3200" dirty="0" smtClean="0">
                <a:solidFill>
                  <a:schemeClr val="accent1">
                    <a:lumMod val="50000"/>
                  </a:schemeClr>
                </a:solidFill>
              </a:rPr>
              <a:t>Rather </a:t>
            </a:r>
            <a:r>
              <a:rPr lang="en-CA" sz="3200" dirty="0">
                <a:solidFill>
                  <a:schemeClr val="accent1">
                    <a:lumMod val="50000"/>
                  </a:schemeClr>
                </a:solidFill>
              </a:rPr>
              <a:t>than “retain and invest” → “downsize and distribute”</a:t>
            </a:r>
          </a:p>
          <a:p>
            <a:pPr marL="342900" lvl="0" indent="-342900">
              <a:buClrTx/>
              <a:buSzTx/>
              <a:buFont typeface="Arial" pitchFamily="34" charset="0"/>
              <a:buChar char="•"/>
              <a:defRPr/>
            </a:pPr>
            <a:r>
              <a:rPr lang="en-CA" sz="3200" dirty="0">
                <a:solidFill>
                  <a:schemeClr val="accent1">
                    <a:lumMod val="50000"/>
                  </a:schemeClr>
                </a:solidFill>
              </a:rPr>
              <a:t>Rise in CEO compensation, drop in CEO tenure</a:t>
            </a:r>
          </a:p>
          <a:p>
            <a:pPr marL="342900" lvl="0" indent="-342900">
              <a:buClrTx/>
              <a:buSzTx/>
              <a:buFont typeface="Arial" pitchFamily="34" charset="0"/>
              <a:buChar char="•"/>
              <a:defRPr/>
            </a:pPr>
            <a:r>
              <a:rPr lang="en-CA" sz="3200" dirty="0">
                <a:solidFill>
                  <a:schemeClr val="accent1">
                    <a:lumMod val="50000"/>
                  </a:schemeClr>
                </a:solidFill>
              </a:rPr>
              <a:t>High frequency trading</a:t>
            </a:r>
          </a:p>
          <a:p>
            <a:pPr marL="342900" lvl="0" indent="-342900">
              <a:buClrTx/>
              <a:buSzTx/>
              <a:buFont typeface="Arial" pitchFamily="34" charset="0"/>
              <a:buChar char="•"/>
              <a:defRPr/>
            </a:pPr>
            <a:r>
              <a:rPr lang="en-CA" sz="3200" dirty="0">
                <a:solidFill>
                  <a:schemeClr val="accent1">
                    <a:lumMod val="50000"/>
                  </a:schemeClr>
                </a:solidFill>
              </a:rPr>
              <a:t>These concepts and norms migrate to other businesses, including those not publicly </a:t>
            </a:r>
            <a:r>
              <a:rPr lang="en-CA" sz="3200" dirty="0" smtClean="0">
                <a:solidFill>
                  <a:schemeClr val="accent1">
                    <a:lumMod val="50000"/>
                  </a:schemeClr>
                </a:solidFill>
              </a:rPr>
              <a:t>traded</a:t>
            </a:r>
            <a:endParaRPr lang="en-CA" sz="3200" dirty="0">
              <a:solidFill>
                <a:schemeClr val="accent1">
                  <a:lumMod val="50000"/>
                </a:schemeClr>
              </a:solidFill>
            </a:endParaRPr>
          </a:p>
          <a:p>
            <a:endParaRPr lang="en-CA" dirty="0">
              <a:solidFill>
                <a:schemeClr val="accent1">
                  <a:lumMod val="50000"/>
                </a:schemeClr>
              </a:solidFill>
            </a:endParaRPr>
          </a:p>
        </p:txBody>
      </p:sp>
    </p:spTree>
    <p:extLst>
      <p:ext uri="{BB962C8B-B14F-4D97-AF65-F5344CB8AC3E}">
        <p14:creationId xmlns:p14="http://schemas.microsoft.com/office/powerpoint/2010/main" val="60783736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CA" dirty="0" smtClean="0"/>
              <a:t>Tyranny of “ratios”</a:t>
            </a:r>
            <a:endParaRPr lang="en-CA" dirty="0"/>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314167" y="2362054"/>
            <a:ext cx="6515665" cy="3353091"/>
          </a:xfrm>
          <a:prstGeom prst="rect">
            <a:avLst/>
          </a:prstGeom>
        </p:spPr>
      </p:pic>
    </p:spTree>
    <p:extLst>
      <p:ext uri="{BB962C8B-B14F-4D97-AF65-F5344CB8AC3E}">
        <p14:creationId xmlns:p14="http://schemas.microsoft.com/office/powerpoint/2010/main" val="173131411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40884" y="1672029"/>
            <a:ext cx="4114800" cy="3644633"/>
          </a:xfrm>
        </p:spPr>
        <p:txBody>
          <a:bodyPr>
            <a:noAutofit/>
          </a:bodyPr>
          <a:lstStyle/>
          <a:p>
            <a:pPr lvl="0"/>
            <a:r>
              <a:rPr lang="en-CA" sz="5400" dirty="0" smtClean="0"/>
              <a:t>Impact # 3 Business Practices</a:t>
            </a:r>
            <a:r>
              <a:rPr lang="en-CA" sz="5400" cap="none" spc="0" dirty="0"/>
              <a:t/>
            </a:r>
            <a:br>
              <a:rPr lang="en-CA" sz="5400" cap="none" spc="0" dirty="0"/>
            </a:br>
            <a:endParaRPr lang="en-CA" sz="5400" dirty="0"/>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3432" y="1146675"/>
            <a:ext cx="4176464" cy="41764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7104876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51520" y="404664"/>
            <a:ext cx="8712968" cy="1296144"/>
          </a:xfrm>
        </p:spPr>
        <p:txBody>
          <a:bodyPr>
            <a:normAutofit/>
          </a:bodyPr>
          <a:lstStyle/>
          <a:p>
            <a:r>
              <a:rPr lang="en-CA" sz="2800" dirty="0" smtClean="0"/>
              <a:t>Business Practices: </a:t>
            </a:r>
            <a:br>
              <a:rPr lang="en-CA" sz="2800" dirty="0" smtClean="0"/>
            </a:br>
            <a:r>
              <a:rPr lang="en-CA" sz="2800" dirty="0" smtClean="0"/>
              <a:t>Career Pathways in a 1950s Company</a:t>
            </a:r>
            <a:endParaRPr lang="en-CA" sz="2800" dirty="0"/>
          </a:p>
        </p:txBody>
      </p:sp>
      <p:pic>
        <p:nvPicPr>
          <p:cNvPr id="7" name="Content Placeholder 6"/>
          <p:cNvPicPr>
            <a:picLocks noGrp="1" noChangeAspect="1" noChangeArrowheads="1"/>
          </p:cNvPicPr>
          <p:nvPr>
            <p:ph idx="1"/>
          </p:nvPr>
        </p:nvPicPr>
        <p:blipFill>
          <a:blip r:embed="rId3" cstate="print"/>
          <a:srcRect/>
          <a:stretch>
            <a:fillRect/>
          </a:stretch>
        </p:blipFill>
        <p:spPr bwMode="auto">
          <a:xfrm>
            <a:off x="1403648" y="1752601"/>
            <a:ext cx="6552728" cy="4052664"/>
          </a:xfrm>
          <a:prstGeom prst="rect">
            <a:avLst/>
          </a:prstGeom>
          <a:noFill/>
          <a:ln w="9525">
            <a:noFill/>
            <a:miter lim="800000"/>
            <a:headEnd/>
            <a:tailEnd/>
          </a:ln>
        </p:spPr>
      </p:pic>
      <p:sp>
        <p:nvSpPr>
          <p:cNvPr id="8" name="TextBox 7"/>
          <p:cNvSpPr txBox="1"/>
          <p:nvPr/>
        </p:nvSpPr>
        <p:spPr>
          <a:xfrm>
            <a:off x="755576" y="5877272"/>
            <a:ext cx="7344816" cy="923330"/>
          </a:xfrm>
          <a:prstGeom prst="rect">
            <a:avLst/>
          </a:prstGeom>
          <a:noFill/>
        </p:spPr>
        <p:txBody>
          <a:bodyPr wrap="square" rtlCol="0">
            <a:spAutoFit/>
          </a:bodyPr>
          <a:lstStyle/>
          <a:p>
            <a:r>
              <a:rPr lang="en-CA" dirty="0" smtClean="0">
                <a:solidFill>
                  <a:srgbClr val="292934"/>
                </a:solidFill>
              </a:rPr>
              <a:t>From “Working Better: Creating a High-Performing Labour Market in Ontario” Metcalf Foundation</a:t>
            </a:r>
          </a:p>
          <a:p>
            <a:endParaRPr lang="en-CA" dirty="0">
              <a:solidFill>
                <a:srgbClr val="292934"/>
              </a:solidFill>
            </a:endParaRPr>
          </a:p>
        </p:txBody>
      </p:sp>
    </p:spTree>
    <p:extLst>
      <p:ext uri="{BB962C8B-B14F-4D97-AF65-F5344CB8AC3E}">
        <p14:creationId xmlns:p14="http://schemas.microsoft.com/office/powerpoint/2010/main" val="329782418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608" y="476672"/>
            <a:ext cx="7272808" cy="1979466"/>
          </a:xfrm>
        </p:spPr>
        <p:txBody>
          <a:bodyPr>
            <a:noAutofit/>
          </a:bodyPr>
          <a:lstStyle/>
          <a:p>
            <a:r>
              <a:rPr lang="en-US" sz="2800" kern="0" dirty="0" smtClean="0"/>
              <a:t>Business Practices: THE </a:t>
            </a:r>
            <a:r>
              <a:rPr lang="en-US" sz="2800" kern="0" dirty="0"/>
              <a:t>1950s CORPORATE </a:t>
            </a:r>
            <a:r>
              <a:rPr lang="en-US" sz="2800" kern="0" dirty="0" smtClean="0"/>
              <a:t>STRUCTURE</a:t>
            </a:r>
            <a:endParaRPr lang="en-CA" sz="2800" dirty="0"/>
          </a:p>
        </p:txBody>
      </p:sp>
      <p:pic>
        <p:nvPicPr>
          <p:cNvPr id="4" name="Content Placeholder 3"/>
          <p:cNvPicPr>
            <a:picLocks noGrp="1" noChangeAspect="1" noChangeArrowheads="1"/>
          </p:cNvPicPr>
          <p:nvPr>
            <p:ph idx="1"/>
          </p:nvPr>
        </p:nvPicPr>
        <p:blipFill>
          <a:blip r:embed="rId3" cstate="print"/>
          <a:srcRect/>
          <a:stretch>
            <a:fillRect/>
          </a:stretch>
        </p:blipFill>
        <p:spPr bwMode="auto">
          <a:xfrm>
            <a:off x="107505" y="2060848"/>
            <a:ext cx="8712968" cy="3456384"/>
          </a:xfrm>
          <a:prstGeom prst="rect">
            <a:avLst/>
          </a:prstGeom>
          <a:noFill/>
          <a:ln w="9525">
            <a:noFill/>
            <a:miter lim="800000"/>
            <a:headEnd/>
            <a:tailEnd/>
          </a:ln>
        </p:spPr>
      </p:pic>
    </p:spTree>
    <p:extLst>
      <p:ext uri="{BB962C8B-B14F-4D97-AF65-F5344CB8AC3E}">
        <p14:creationId xmlns:p14="http://schemas.microsoft.com/office/powerpoint/2010/main" val="390520610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152718"/>
            <a:ext cx="8712968" cy="1371600"/>
          </a:xfrm>
        </p:spPr>
        <p:txBody>
          <a:bodyPr>
            <a:noAutofit/>
          </a:bodyPr>
          <a:lstStyle/>
          <a:p>
            <a:r>
              <a:rPr lang="en-CA" sz="3200" dirty="0" smtClean="0"/>
              <a:t>Business Practices: THE </a:t>
            </a:r>
            <a:r>
              <a:rPr lang="en-CA" sz="3200" dirty="0"/>
              <a:t>INTEGRATED FIRM NOW BECOMES THE NETWORKED </a:t>
            </a:r>
            <a:r>
              <a:rPr lang="en-CA" sz="3200" dirty="0" smtClean="0"/>
              <a:t>FIRM</a:t>
            </a:r>
            <a:endParaRPr lang="en-CA" sz="3200" dirty="0"/>
          </a:p>
        </p:txBody>
      </p:sp>
      <p:pic>
        <p:nvPicPr>
          <p:cNvPr id="4" name="Content Placeholder 3"/>
          <p:cNvPicPr>
            <a:picLocks noGrp="1" noChangeAspect="1" noChangeArrowheads="1"/>
          </p:cNvPicPr>
          <p:nvPr>
            <p:ph idx="1"/>
          </p:nvPr>
        </p:nvPicPr>
        <p:blipFill>
          <a:blip r:embed="rId3" cstate="print"/>
          <a:stretch>
            <a:fillRect/>
          </a:stretch>
        </p:blipFill>
        <p:spPr bwMode="auto">
          <a:xfrm>
            <a:off x="1043608" y="2251400"/>
            <a:ext cx="6636717" cy="3884737"/>
          </a:xfrm>
          <a:prstGeom prst="rect">
            <a:avLst/>
          </a:prstGeom>
          <a:noFill/>
          <a:ln w="9525">
            <a:noFill/>
            <a:miter lim="800000"/>
            <a:headEnd/>
            <a:tailEnd/>
          </a:ln>
        </p:spPr>
      </p:pic>
    </p:spTree>
    <p:extLst>
      <p:ext uri="{BB962C8B-B14F-4D97-AF65-F5344CB8AC3E}">
        <p14:creationId xmlns:p14="http://schemas.microsoft.com/office/powerpoint/2010/main" val="124044793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476672"/>
            <a:ext cx="8712968" cy="652217"/>
          </a:xfrm>
        </p:spPr>
        <p:txBody>
          <a:bodyPr>
            <a:noAutofit/>
          </a:bodyPr>
          <a:lstStyle/>
          <a:p>
            <a:r>
              <a:rPr lang="en-CA" sz="3200" dirty="0" smtClean="0"/>
              <a:t>Business Practices: The Age of </a:t>
            </a:r>
            <a:r>
              <a:rPr lang="en-CA" sz="3200" dirty="0" err="1" smtClean="0"/>
              <a:t>Precarity</a:t>
            </a:r>
            <a:endParaRPr lang="en-CA" sz="3200" dirty="0"/>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60" y="1484784"/>
            <a:ext cx="7979990" cy="49160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8284227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67544" y="980728"/>
            <a:ext cx="3456384" cy="3744416"/>
          </a:xfrm>
        </p:spPr>
        <p:txBody>
          <a:bodyPr>
            <a:normAutofit/>
          </a:bodyPr>
          <a:lstStyle/>
          <a:p>
            <a:r>
              <a:rPr lang="en-CA" sz="4400" dirty="0" smtClean="0"/>
              <a:t>Impact # 4 </a:t>
            </a:r>
            <a:br>
              <a:rPr lang="en-CA" sz="4400" dirty="0" smtClean="0"/>
            </a:br>
            <a:r>
              <a:rPr lang="en-CA" sz="4400" dirty="0" smtClean="0"/>
              <a:t>The Sharing Economy</a:t>
            </a:r>
            <a:endParaRPr lang="en-CA" sz="4400" dirty="0"/>
          </a:p>
        </p:txBody>
      </p:sp>
      <p:pic>
        <p:nvPicPr>
          <p:cNvPr id="7" name="Picture 2" descr="Wesley Rodney's photo."/>
          <p:cNvPicPr>
            <a:picLocks noGrp="1" noChangeAspect="1" noChangeArrowheads="1"/>
          </p:cNvPicPr>
          <p:nvPr>
            <p:ph type="pic" idx="1"/>
          </p:nvPr>
        </p:nvPicPr>
        <p:blipFill>
          <a:blip r:embed="rId3">
            <a:extLst>
              <a:ext uri="{28A0092B-C50C-407E-A947-70E740481C1C}">
                <a14:useLocalDpi xmlns:a14="http://schemas.microsoft.com/office/drawing/2010/main" val="0"/>
              </a:ext>
            </a:extLst>
          </a:blip>
          <a:srcRect l="14223" r="14223"/>
          <a:stretch>
            <a:fillRect/>
          </a:stretch>
        </p:blipFill>
        <p:spPr bwMode="auto">
          <a:xfrm>
            <a:off x="4355976" y="1340768"/>
            <a:ext cx="4360068" cy="4061785"/>
          </a:xfrm>
          <a:prstGeom prst="rect">
            <a:avLst/>
          </a:prstGeom>
          <a:noFill/>
          <a:extLst>
            <a:ext uri="{909E8E84-426E-40DD-AFC4-6F175D3DCCD1}">
              <a14:hiddenFill xmlns:a14="http://schemas.microsoft.com/office/drawing/2010/main">
                <a:solidFill>
                  <a:srgbClr val="FFFFFF"/>
                </a:solidFill>
              </a14:hiddenFill>
            </a:ext>
          </a:extLst>
        </p:spPr>
      </p:pic>
      <p:sp>
        <p:nvSpPr>
          <p:cNvPr id="6" name="Text Placeholder 5"/>
          <p:cNvSpPr>
            <a:spLocks noGrp="1"/>
          </p:cNvSpPr>
          <p:nvPr>
            <p:ph type="body" sz="half" idx="2"/>
          </p:nvPr>
        </p:nvSpPr>
        <p:spPr>
          <a:xfrm>
            <a:off x="457200" y="3933056"/>
            <a:ext cx="3538736" cy="2443360"/>
          </a:xfrm>
        </p:spPr>
        <p:txBody>
          <a:bodyPr>
            <a:normAutofit/>
          </a:bodyPr>
          <a:lstStyle/>
          <a:p>
            <a:endParaRPr lang="en-CA" sz="2000" dirty="0" smtClean="0"/>
          </a:p>
          <a:p>
            <a:endParaRPr lang="en-CA" sz="2000" dirty="0"/>
          </a:p>
          <a:p>
            <a:endParaRPr lang="en-CA" sz="2000" dirty="0" smtClean="0"/>
          </a:p>
          <a:p>
            <a:r>
              <a:rPr lang="en-CA" sz="2000" dirty="0" smtClean="0"/>
              <a:t>…what </a:t>
            </a:r>
            <a:r>
              <a:rPr lang="en-CA" sz="2000" dirty="0"/>
              <a:t>happens when technology </a:t>
            </a:r>
            <a:r>
              <a:rPr lang="en-CA" sz="2000" dirty="0" smtClean="0"/>
              <a:t>and </a:t>
            </a:r>
            <a:r>
              <a:rPr lang="en-CA" sz="2000" dirty="0" err="1" smtClean="0"/>
              <a:t>financialization</a:t>
            </a:r>
            <a:r>
              <a:rPr lang="en-CA" sz="2000" dirty="0" smtClean="0"/>
              <a:t> </a:t>
            </a:r>
            <a:r>
              <a:rPr lang="en-CA" sz="2000" dirty="0"/>
              <a:t>have a </a:t>
            </a:r>
            <a:r>
              <a:rPr lang="en-CA" sz="2000" dirty="0" smtClean="0"/>
              <a:t>baby</a:t>
            </a:r>
            <a:endParaRPr lang="en-CA" sz="2000" dirty="0"/>
          </a:p>
          <a:p>
            <a:endParaRPr lang="en-CA" sz="3200" dirty="0"/>
          </a:p>
        </p:txBody>
      </p:sp>
    </p:spTree>
    <p:extLst>
      <p:ext uri="{BB962C8B-B14F-4D97-AF65-F5344CB8AC3E}">
        <p14:creationId xmlns:p14="http://schemas.microsoft.com/office/powerpoint/2010/main" val="323863957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CA" dirty="0" smtClean="0"/>
              <a:t>The Sharing Economy</a:t>
            </a:r>
            <a:endParaRPr lang="en-CA" dirty="0"/>
          </a:p>
        </p:txBody>
      </p:sp>
      <p:pic>
        <p:nvPicPr>
          <p:cNvPr id="7" name="Picture 6" descr="http://blogcdn.uber.com/wp-content/uploads/2011/12/New-Logo-Vertical-Dark.jpg">
            <a:hlinkClick r:id="rId3"/>
          </p:cNvPr>
          <p:cNvPicPr>
            <a:picLocks noChangeAspect="1" noChangeArrowheads="1"/>
          </p:cNvPicPr>
          <p:nvPr/>
        </p:nvPicPr>
        <p:blipFill>
          <a:blip r:embed="rId4" cstate="print"/>
          <a:srcRect/>
          <a:stretch>
            <a:fillRect/>
          </a:stretch>
        </p:blipFill>
        <p:spPr bwMode="auto">
          <a:xfrm>
            <a:off x="611560" y="2132856"/>
            <a:ext cx="1676400" cy="1676400"/>
          </a:xfrm>
          <a:prstGeom prst="rect">
            <a:avLst/>
          </a:prstGeom>
          <a:noFill/>
        </p:spPr>
      </p:pic>
      <p:pic>
        <p:nvPicPr>
          <p:cNvPr id="8" name="Picture 7" descr="Agent Anything - anyerrand | anytime | anywhere">
            <a:hlinkClick r:id="rId5" tooltip="Agent Anything"/>
          </p:cNvPr>
          <p:cNvPicPr>
            <a:picLocks noChangeAspect="1" noChangeArrowheads="1"/>
          </p:cNvPicPr>
          <p:nvPr/>
        </p:nvPicPr>
        <p:blipFill>
          <a:blip r:embed="rId6" cstate="print"/>
          <a:srcRect/>
          <a:stretch>
            <a:fillRect/>
          </a:stretch>
        </p:blipFill>
        <p:spPr bwMode="auto">
          <a:xfrm>
            <a:off x="3275856" y="2348880"/>
            <a:ext cx="1619250" cy="819151"/>
          </a:xfrm>
          <a:prstGeom prst="rect">
            <a:avLst/>
          </a:prstGeom>
          <a:noFill/>
        </p:spPr>
      </p:pic>
      <p:pic>
        <p:nvPicPr>
          <p:cNvPr id="9" name="Picture 8" descr="http://blogs-images.forbes.com/davidvinjamuri/files/2014/07/airbnb_horizontal_lockup_print.jpg">
            <a:hlinkClick r:id="rId7"/>
          </p:cNvPr>
          <p:cNvPicPr>
            <a:picLocks noChangeAspect="1" noChangeArrowheads="1"/>
          </p:cNvPicPr>
          <p:nvPr/>
        </p:nvPicPr>
        <p:blipFill>
          <a:blip r:embed="rId8" cstate="print"/>
          <a:srcRect/>
          <a:stretch>
            <a:fillRect/>
          </a:stretch>
        </p:blipFill>
        <p:spPr bwMode="auto">
          <a:xfrm>
            <a:off x="5796136" y="2376043"/>
            <a:ext cx="2916560" cy="1300078"/>
          </a:xfrm>
          <a:prstGeom prst="rect">
            <a:avLst/>
          </a:prstGeom>
          <a:noFill/>
        </p:spPr>
      </p:pic>
      <p:pic>
        <p:nvPicPr>
          <p:cNvPr id="11" name="Picture 10" descr="http://media4.popsugar-assets.com/files/2012/12/51/4/192/1922564/550685dab8570493_TaskRabbit_logo.jpg">
            <a:hlinkClick r:id="rId9"/>
          </p:cNvPr>
          <p:cNvPicPr>
            <a:picLocks noChangeAspect="1" noChangeArrowheads="1"/>
          </p:cNvPicPr>
          <p:nvPr/>
        </p:nvPicPr>
        <p:blipFill>
          <a:blip r:embed="rId10" cstate="print"/>
          <a:srcRect/>
          <a:stretch>
            <a:fillRect/>
          </a:stretch>
        </p:blipFill>
        <p:spPr bwMode="auto">
          <a:xfrm>
            <a:off x="467544" y="3809255"/>
            <a:ext cx="3130153" cy="1331601"/>
          </a:xfrm>
          <a:prstGeom prst="rect">
            <a:avLst/>
          </a:prstGeom>
          <a:noFill/>
        </p:spPr>
      </p:pic>
      <p:pic>
        <p:nvPicPr>
          <p:cNvPr id="12" name="Picture 11" descr="clickworker GmbH">
            <a:hlinkClick r:id="rId11"/>
          </p:cNvPr>
          <p:cNvPicPr>
            <a:picLocks noChangeAspect="1" noChangeArrowheads="1"/>
          </p:cNvPicPr>
          <p:nvPr/>
        </p:nvPicPr>
        <p:blipFill>
          <a:blip r:embed="rId12" cstate="print"/>
          <a:srcRect/>
          <a:stretch>
            <a:fillRect/>
          </a:stretch>
        </p:blipFill>
        <p:spPr bwMode="auto">
          <a:xfrm>
            <a:off x="6397352" y="3470549"/>
            <a:ext cx="2286000" cy="714375"/>
          </a:xfrm>
          <a:prstGeom prst="rect">
            <a:avLst/>
          </a:prstGeom>
          <a:noFill/>
        </p:spPr>
      </p:pic>
      <p:pic>
        <p:nvPicPr>
          <p:cNvPr id="13" name="Picture 12"/>
          <p:cNvPicPr>
            <a:picLocks noChangeAspect="1" noChangeArrowheads="1"/>
          </p:cNvPicPr>
          <p:nvPr/>
        </p:nvPicPr>
        <p:blipFill>
          <a:blip r:embed="rId13" cstate="print"/>
          <a:srcRect/>
          <a:stretch>
            <a:fillRect/>
          </a:stretch>
        </p:blipFill>
        <p:spPr bwMode="auto">
          <a:xfrm>
            <a:off x="3506257" y="3609230"/>
            <a:ext cx="1543050" cy="400050"/>
          </a:xfrm>
          <a:prstGeom prst="rect">
            <a:avLst/>
          </a:prstGeom>
          <a:noFill/>
          <a:ln w="9525">
            <a:noFill/>
            <a:miter lim="800000"/>
            <a:headEnd/>
            <a:tailEnd/>
          </a:ln>
        </p:spPr>
      </p:pic>
      <p:sp>
        <p:nvSpPr>
          <p:cNvPr id="14" name="TextBox 9"/>
          <p:cNvSpPr txBox="1"/>
          <p:nvPr/>
        </p:nvSpPr>
        <p:spPr>
          <a:xfrm>
            <a:off x="441290" y="4869160"/>
            <a:ext cx="8271405" cy="1800200"/>
          </a:xfrm>
          <a:prstGeom prst="rect">
            <a:avLst/>
          </a:prstGeom>
          <a:noFill/>
          <a:ln>
            <a:solidFill>
              <a:schemeClr val="tx1"/>
            </a:solid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CA" sz="2800" dirty="0" smtClean="0">
                <a:solidFill>
                  <a:srgbClr val="292934"/>
                </a:solidFill>
              </a:rPr>
              <a:t>Does an employment relationship still matter? Do we desire an economy that is only based on contractual relationships, a sequence of serial freelance gigs?</a:t>
            </a:r>
            <a:endParaRPr lang="en-CA" sz="2800" dirty="0">
              <a:solidFill>
                <a:srgbClr val="292934"/>
              </a:solidFill>
            </a:endParaRPr>
          </a:p>
        </p:txBody>
      </p:sp>
    </p:spTree>
    <p:extLst>
      <p:ext uri="{BB962C8B-B14F-4D97-AF65-F5344CB8AC3E}">
        <p14:creationId xmlns:p14="http://schemas.microsoft.com/office/powerpoint/2010/main" val="179037829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404664"/>
            <a:ext cx="8424936" cy="1371600"/>
          </a:xfrm>
        </p:spPr>
        <p:txBody>
          <a:bodyPr>
            <a:normAutofit/>
          </a:bodyPr>
          <a:lstStyle/>
          <a:p>
            <a:r>
              <a:rPr lang="en-US" sz="2800" kern="0" dirty="0" smtClean="0"/>
              <a:t>What does all this mean for youth and for our field?</a:t>
            </a:r>
            <a:endParaRPr lang="en-CA" sz="2800" dirty="0"/>
          </a:p>
        </p:txBody>
      </p:sp>
      <p:sp>
        <p:nvSpPr>
          <p:cNvPr id="3" name="Content Placeholder 2"/>
          <p:cNvSpPr>
            <a:spLocks noGrp="1"/>
          </p:cNvSpPr>
          <p:nvPr>
            <p:ph idx="1"/>
          </p:nvPr>
        </p:nvSpPr>
        <p:spPr>
          <a:xfrm>
            <a:off x="467544" y="1772816"/>
            <a:ext cx="7620000" cy="4373563"/>
          </a:xfrm>
        </p:spPr>
        <p:txBody>
          <a:bodyPr>
            <a:normAutofit/>
          </a:bodyPr>
          <a:lstStyle/>
          <a:p>
            <a:pPr marL="0" indent="0">
              <a:lnSpc>
                <a:spcPct val="90000"/>
              </a:lnSpc>
              <a:buNone/>
              <a:defRPr/>
            </a:pPr>
            <a:endParaRPr lang="en-US" kern="0" dirty="0"/>
          </a:p>
          <a:p>
            <a:pPr marL="0" indent="0">
              <a:lnSpc>
                <a:spcPct val="90000"/>
              </a:lnSpc>
              <a:buNone/>
              <a:defRPr/>
            </a:pPr>
            <a:endParaRPr lang="en-US" sz="2400" kern="0" dirty="0" smtClean="0"/>
          </a:p>
          <a:p>
            <a:pPr marL="0" indent="0">
              <a:lnSpc>
                <a:spcPct val="90000"/>
              </a:lnSpc>
              <a:buNone/>
              <a:defRPr/>
            </a:pPr>
            <a:endParaRPr lang="en-US" kern="0" dirty="0"/>
          </a:p>
          <a:p>
            <a:pPr marL="0" indent="0">
              <a:lnSpc>
                <a:spcPct val="90000"/>
              </a:lnSpc>
              <a:buNone/>
              <a:defRPr/>
            </a:pPr>
            <a:endParaRPr lang="en-US" sz="2400" kern="0" dirty="0" smtClean="0"/>
          </a:p>
          <a:p>
            <a:pPr marL="0" indent="0">
              <a:lnSpc>
                <a:spcPct val="90000"/>
              </a:lnSpc>
              <a:buNone/>
              <a:defRPr/>
            </a:pPr>
            <a:endParaRPr lang="en-US" kern="0" dirty="0"/>
          </a:p>
          <a:p>
            <a:pPr marL="0" indent="0">
              <a:lnSpc>
                <a:spcPct val="90000"/>
              </a:lnSpc>
              <a:buNone/>
              <a:defRPr/>
            </a:pPr>
            <a:endParaRPr lang="en-US" sz="2400" kern="0" dirty="0" smtClean="0"/>
          </a:p>
          <a:p>
            <a:pPr marL="0" indent="0" algn="ctr">
              <a:lnSpc>
                <a:spcPct val="90000"/>
              </a:lnSpc>
              <a:buNone/>
              <a:defRPr/>
            </a:pPr>
            <a:r>
              <a:rPr lang="en-US" kern="0" dirty="0" smtClean="0"/>
              <a:t>Is it time to mend our broken relationship with the demand side?</a:t>
            </a:r>
            <a:endParaRPr lang="en-US" sz="2400" kern="0" dirty="0" smtClean="0"/>
          </a:p>
        </p:txBody>
      </p:sp>
    </p:spTree>
    <p:extLst>
      <p:ext uri="{BB962C8B-B14F-4D97-AF65-F5344CB8AC3E}">
        <p14:creationId xmlns:p14="http://schemas.microsoft.com/office/powerpoint/2010/main" val="24129357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b="1" dirty="0" smtClean="0"/>
              <a:t>Objectives of the 2015 Symposium</a:t>
            </a:r>
            <a:endParaRPr lang="en-CA" b="1" dirty="0"/>
          </a:p>
        </p:txBody>
      </p:sp>
      <p:sp>
        <p:nvSpPr>
          <p:cNvPr id="3" name="Content Placeholder 2"/>
          <p:cNvSpPr>
            <a:spLocks noGrp="1"/>
          </p:cNvSpPr>
          <p:nvPr>
            <p:ph idx="1"/>
          </p:nvPr>
        </p:nvSpPr>
        <p:spPr/>
        <p:txBody>
          <a:bodyPr/>
          <a:lstStyle/>
          <a:p>
            <a:r>
              <a:rPr lang="en-CA" dirty="0" smtClean="0"/>
              <a:t>To engage nations in deeper discussions regarding the role of career guidance in the education and employment sectors and its impact on economic development</a:t>
            </a:r>
          </a:p>
          <a:p>
            <a:r>
              <a:rPr lang="en-CA" dirty="0" smtClean="0"/>
              <a:t>To facilitate conversations, awareness and support for youth workforce development initiatives</a:t>
            </a:r>
            <a:endParaRPr lang="en-CA" dirty="0"/>
          </a:p>
        </p:txBody>
      </p:sp>
      <p:grpSp>
        <p:nvGrpSpPr>
          <p:cNvPr id="13" name="Group 12"/>
          <p:cNvGrpSpPr/>
          <p:nvPr/>
        </p:nvGrpSpPr>
        <p:grpSpPr>
          <a:xfrm>
            <a:off x="0" y="6395020"/>
            <a:ext cx="9164892" cy="274340"/>
            <a:chOff x="0" y="6309320"/>
            <a:chExt cx="9164892" cy="548680"/>
          </a:xfrm>
        </p:grpSpPr>
        <p:sp>
          <p:nvSpPr>
            <p:cNvPr id="6" name="Rectangle 5"/>
            <p:cNvSpPr/>
            <p:nvPr/>
          </p:nvSpPr>
          <p:spPr>
            <a:xfrm>
              <a:off x="0" y="6309320"/>
              <a:ext cx="6660232" cy="54868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6372200" y="6309320"/>
              <a:ext cx="1008112" cy="548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092280" y="6309320"/>
              <a:ext cx="1026899" cy="54868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8028385" y="6309320"/>
              <a:ext cx="555492" cy="54868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8460432" y="6309320"/>
              <a:ext cx="358566" cy="548680"/>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8806326" y="6309320"/>
              <a:ext cx="358566" cy="54868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43770479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67544" y="476672"/>
            <a:ext cx="8182680" cy="5277198"/>
          </a:xfrm>
        </p:spPr>
        <p:txBody>
          <a:bodyPr>
            <a:normAutofit/>
          </a:bodyPr>
          <a:lstStyle/>
          <a:p>
            <a:pPr algn="ctr"/>
            <a:r>
              <a:rPr lang="en-CA" b="1" dirty="0" smtClean="0"/>
              <a:t/>
            </a:r>
            <a:br>
              <a:rPr lang="en-CA" b="1" dirty="0" smtClean="0"/>
            </a:br>
            <a:r>
              <a:rPr lang="en-CA" sz="3600" b="1" dirty="0"/>
              <a:t/>
            </a:r>
            <a:br>
              <a:rPr lang="en-CA" sz="3600" b="1" dirty="0"/>
            </a:br>
            <a:r>
              <a:rPr lang="en-CA" sz="3600" b="1" dirty="0" smtClean="0"/>
              <a:t>Thank you!</a:t>
            </a:r>
            <a:br>
              <a:rPr lang="en-CA" sz="3600" b="1" dirty="0" smtClean="0"/>
            </a:br>
            <a:r>
              <a:rPr lang="en-CA" sz="3600" b="1" dirty="0" smtClean="0"/>
              <a:t/>
            </a:r>
            <a:br>
              <a:rPr lang="en-CA" sz="3600" b="1" dirty="0" smtClean="0"/>
            </a:br>
            <a:r>
              <a:rPr lang="en-CA" sz="3600" b="1" dirty="0"/>
              <a:t/>
            </a:r>
            <a:br>
              <a:rPr lang="en-CA" sz="3600" b="1" dirty="0"/>
            </a:br>
            <a:r>
              <a:rPr lang="en-CA" sz="3600" b="1" dirty="0"/>
              <a:t/>
            </a:r>
            <a:br>
              <a:rPr lang="en-CA" sz="3600" b="1" dirty="0"/>
            </a:br>
            <a:r>
              <a:rPr lang="en-CA" dirty="0" err="1" smtClean="0">
                <a:solidFill>
                  <a:schemeClr val="accent5">
                    <a:lumMod val="75000"/>
                  </a:schemeClr>
                </a:solidFill>
              </a:rPr>
              <a:t>Sareena</a:t>
            </a:r>
            <a:r>
              <a:rPr lang="en-CA" dirty="0" smtClean="0">
                <a:solidFill>
                  <a:schemeClr val="accent5">
                    <a:lumMod val="75000"/>
                  </a:schemeClr>
                </a:solidFill>
              </a:rPr>
              <a:t> Hopkins</a:t>
            </a:r>
            <a:br>
              <a:rPr lang="en-CA" dirty="0" smtClean="0">
                <a:solidFill>
                  <a:schemeClr val="accent5">
                    <a:lumMod val="75000"/>
                  </a:schemeClr>
                </a:solidFill>
              </a:rPr>
            </a:br>
            <a:r>
              <a:rPr lang="en-CA" dirty="0" smtClean="0">
                <a:solidFill>
                  <a:schemeClr val="accent5">
                    <a:lumMod val="75000"/>
                  </a:schemeClr>
                </a:solidFill>
              </a:rPr>
              <a:t>Canadian Career Development Foundation</a:t>
            </a:r>
            <a:br>
              <a:rPr lang="en-CA" dirty="0" smtClean="0">
                <a:solidFill>
                  <a:schemeClr val="accent5">
                    <a:lumMod val="75000"/>
                  </a:schemeClr>
                </a:solidFill>
              </a:rPr>
            </a:br>
            <a:r>
              <a:rPr lang="en-CA" dirty="0" smtClean="0">
                <a:solidFill>
                  <a:schemeClr val="accent5">
                    <a:lumMod val="75000"/>
                  </a:schemeClr>
                </a:solidFill>
              </a:rPr>
              <a:t>s.hopkins@ccdf.ca</a:t>
            </a:r>
            <a:r>
              <a:rPr lang="en-CA" i="1" dirty="0">
                <a:solidFill>
                  <a:schemeClr val="accent5">
                    <a:lumMod val="75000"/>
                  </a:schemeClr>
                </a:solidFill>
              </a:rPr>
              <a:t/>
            </a:r>
            <a:br>
              <a:rPr lang="en-CA" i="1" dirty="0">
                <a:solidFill>
                  <a:schemeClr val="accent5">
                    <a:lumMod val="75000"/>
                  </a:schemeClr>
                </a:solidFill>
              </a:rPr>
            </a:br>
            <a:endParaRPr lang="en-CA" i="1" dirty="0">
              <a:solidFill>
                <a:schemeClr val="accent5">
                  <a:lumMod val="75000"/>
                </a:schemeClr>
              </a:solidFill>
            </a:endParaRPr>
          </a:p>
        </p:txBody>
      </p:sp>
    </p:spTree>
    <p:extLst>
      <p:ext uri="{BB962C8B-B14F-4D97-AF65-F5344CB8AC3E}">
        <p14:creationId xmlns:p14="http://schemas.microsoft.com/office/powerpoint/2010/main" val="141958119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Autofit/>
          </a:bodyPr>
          <a:lstStyle/>
          <a:p>
            <a:r>
              <a:rPr lang="en-US" b="1" dirty="0" smtClean="0"/>
              <a:t>Overview of the Symposium Content</a:t>
            </a:r>
            <a:endParaRPr lang="en-US" b="1" dirty="0"/>
          </a:p>
        </p:txBody>
      </p:sp>
      <p:sp>
        <p:nvSpPr>
          <p:cNvPr id="3" name="Content Placeholder 2"/>
          <p:cNvSpPr>
            <a:spLocks noGrp="1"/>
          </p:cNvSpPr>
          <p:nvPr>
            <p:ph idx="1"/>
          </p:nvPr>
        </p:nvSpPr>
        <p:spPr/>
        <p:txBody>
          <a:bodyPr>
            <a:normAutofit fontScale="92500" lnSpcReduction="20000"/>
          </a:bodyPr>
          <a:lstStyle/>
          <a:p>
            <a:r>
              <a:rPr lang="en-US" dirty="0" smtClean="0"/>
              <a:t>Big Picture</a:t>
            </a:r>
          </a:p>
          <a:p>
            <a:endParaRPr lang="en-US" dirty="0" smtClean="0"/>
          </a:p>
          <a:p>
            <a:r>
              <a:rPr lang="en-US" dirty="0" smtClean="0"/>
              <a:t>4 Themes</a:t>
            </a:r>
          </a:p>
          <a:p>
            <a:pPr lvl="1"/>
            <a:r>
              <a:rPr lang="en-US" dirty="0" smtClean="0"/>
              <a:t>Catalyst Speakers/Panels/Debate</a:t>
            </a:r>
          </a:p>
          <a:p>
            <a:pPr lvl="1"/>
            <a:r>
              <a:rPr lang="en-US" dirty="0" smtClean="0"/>
              <a:t>Synthesis</a:t>
            </a:r>
          </a:p>
          <a:p>
            <a:pPr lvl="1"/>
            <a:r>
              <a:rPr lang="en-US" dirty="0" smtClean="0"/>
              <a:t>Workshops</a:t>
            </a:r>
          </a:p>
          <a:p>
            <a:pPr lvl="1"/>
            <a:endParaRPr lang="en-US" dirty="0"/>
          </a:p>
          <a:p>
            <a:r>
              <a:rPr lang="en-US" dirty="0" smtClean="0"/>
              <a:t>Related Presentations</a:t>
            </a:r>
          </a:p>
          <a:p>
            <a:endParaRPr lang="en-US" dirty="0" smtClean="0"/>
          </a:p>
          <a:p>
            <a:r>
              <a:rPr lang="en-US" dirty="0" smtClean="0"/>
              <a:t>Country Action Plans</a:t>
            </a:r>
            <a:endParaRPr lang="en-US" dirty="0"/>
          </a:p>
        </p:txBody>
      </p:sp>
      <p:grpSp>
        <p:nvGrpSpPr>
          <p:cNvPr id="4" name="Group 3"/>
          <p:cNvGrpSpPr/>
          <p:nvPr/>
        </p:nvGrpSpPr>
        <p:grpSpPr>
          <a:xfrm>
            <a:off x="0" y="6395020"/>
            <a:ext cx="9164892" cy="274340"/>
            <a:chOff x="0" y="6309320"/>
            <a:chExt cx="9164892" cy="548680"/>
          </a:xfrm>
        </p:grpSpPr>
        <p:sp>
          <p:nvSpPr>
            <p:cNvPr id="5" name="Rectangle 4"/>
            <p:cNvSpPr/>
            <p:nvPr/>
          </p:nvSpPr>
          <p:spPr>
            <a:xfrm>
              <a:off x="0" y="6309320"/>
              <a:ext cx="6660232" cy="54868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6372200" y="6309320"/>
              <a:ext cx="1008112" cy="548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7092280" y="6309320"/>
              <a:ext cx="1026899" cy="54868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028385" y="6309320"/>
              <a:ext cx="555492" cy="54868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8460432" y="6309320"/>
              <a:ext cx="358566" cy="548680"/>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8806326" y="6309320"/>
              <a:ext cx="358566" cy="54868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58611665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Autofit/>
          </a:bodyPr>
          <a:lstStyle/>
          <a:p>
            <a:r>
              <a:rPr lang="en-US" b="1" dirty="0" smtClean="0"/>
              <a:t>Overview of the Symposium Process</a:t>
            </a:r>
            <a:endParaRPr lang="en-US" b="1" dirty="0"/>
          </a:p>
        </p:txBody>
      </p:sp>
      <p:sp>
        <p:nvSpPr>
          <p:cNvPr id="3" name="Content Placeholder 2"/>
          <p:cNvSpPr>
            <a:spLocks noGrp="1"/>
          </p:cNvSpPr>
          <p:nvPr>
            <p:ph idx="1"/>
          </p:nvPr>
        </p:nvSpPr>
        <p:spPr/>
        <p:txBody>
          <a:bodyPr>
            <a:normAutofit/>
          </a:bodyPr>
          <a:lstStyle/>
          <a:p>
            <a:r>
              <a:rPr lang="en-US" dirty="0" smtClean="0"/>
              <a:t>Opportunities for working with similar and diverse countries (both formally and informally)</a:t>
            </a:r>
          </a:p>
          <a:p>
            <a:r>
              <a:rPr lang="en-US" dirty="0" smtClean="0"/>
              <a:t>Traditional and “</a:t>
            </a:r>
            <a:r>
              <a:rPr lang="en-US" dirty="0"/>
              <a:t>o</a:t>
            </a:r>
            <a:r>
              <a:rPr lang="en-US" dirty="0" smtClean="0"/>
              <a:t>ut of the box” approaches</a:t>
            </a:r>
          </a:p>
          <a:p>
            <a:r>
              <a:rPr lang="en-US" dirty="0" smtClean="0"/>
              <a:t>Exchange, sharing, learning, largesse and laughter</a:t>
            </a:r>
          </a:p>
          <a:p>
            <a:r>
              <a:rPr lang="en-US" dirty="0" smtClean="0"/>
              <a:t>Always keep an eye on the “so what” and your country action plan</a:t>
            </a:r>
          </a:p>
          <a:p>
            <a:endParaRPr lang="en-US" dirty="0" smtClean="0"/>
          </a:p>
        </p:txBody>
      </p:sp>
      <p:grpSp>
        <p:nvGrpSpPr>
          <p:cNvPr id="4" name="Group 3"/>
          <p:cNvGrpSpPr/>
          <p:nvPr/>
        </p:nvGrpSpPr>
        <p:grpSpPr>
          <a:xfrm>
            <a:off x="0" y="6395020"/>
            <a:ext cx="9164892" cy="274340"/>
            <a:chOff x="0" y="6309320"/>
            <a:chExt cx="9164892" cy="548680"/>
          </a:xfrm>
        </p:grpSpPr>
        <p:sp>
          <p:nvSpPr>
            <p:cNvPr id="5" name="Rectangle 4"/>
            <p:cNvSpPr/>
            <p:nvPr/>
          </p:nvSpPr>
          <p:spPr>
            <a:xfrm>
              <a:off x="0" y="6309320"/>
              <a:ext cx="6660232" cy="54868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6372200" y="6309320"/>
              <a:ext cx="1008112" cy="548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7092280" y="6309320"/>
              <a:ext cx="1026899" cy="54868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028385" y="6309320"/>
              <a:ext cx="555492" cy="54868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8460432" y="6309320"/>
              <a:ext cx="358566" cy="548680"/>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8806326" y="6309320"/>
              <a:ext cx="358566" cy="54868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7421045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S:\Marketing\Photos and Illustrations\Stock Photos\Students\Postsecondary\iStock_000008507347Medium.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8240" y="34687"/>
            <a:ext cx="10916866" cy="7271482"/>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618240" y="5013176"/>
            <a:ext cx="10916866" cy="2292993"/>
          </a:xfrm>
          <a:prstGeom prst="rect">
            <a:avLst/>
          </a:prstGeom>
          <a:solidFill>
            <a:schemeClr val="tx2">
              <a:lumMod val="50000"/>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p:cNvSpPr>
            <a:spLocks noGrp="1"/>
          </p:cNvSpPr>
          <p:nvPr>
            <p:ph type="ctrTitle"/>
          </p:nvPr>
        </p:nvSpPr>
        <p:spPr>
          <a:xfrm>
            <a:off x="107504" y="5229200"/>
            <a:ext cx="9140552" cy="1470025"/>
          </a:xfrm>
        </p:spPr>
        <p:txBody>
          <a:bodyPr>
            <a:noAutofit/>
          </a:bodyPr>
          <a:lstStyle/>
          <a:p>
            <a:r>
              <a:rPr lang="en-US" sz="11500" b="1" dirty="0" smtClean="0">
                <a:solidFill>
                  <a:schemeClr val="bg1"/>
                </a:solidFill>
              </a:rPr>
              <a:t>Youth Voices</a:t>
            </a:r>
            <a:br>
              <a:rPr lang="en-US" sz="11500" b="1" dirty="0" smtClean="0">
                <a:solidFill>
                  <a:schemeClr val="bg1"/>
                </a:solidFill>
              </a:rPr>
            </a:br>
            <a:r>
              <a:rPr lang="en-CA" sz="4800" dirty="0">
                <a:solidFill>
                  <a:schemeClr val="bg1"/>
                </a:solidFill>
              </a:rPr>
              <a:t>What do you think youth in your own country would say?</a:t>
            </a:r>
            <a:r>
              <a:rPr lang="en-CA" sz="9600" dirty="0"/>
              <a:t/>
            </a:r>
            <a:br>
              <a:rPr lang="en-CA" sz="9600" dirty="0"/>
            </a:br>
            <a:endParaRPr lang="en-US" sz="11500" b="1" dirty="0">
              <a:solidFill>
                <a:schemeClr val="bg1"/>
              </a:solidFill>
            </a:endParaRPr>
          </a:p>
        </p:txBody>
      </p:sp>
    </p:spTree>
    <p:extLst>
      <p:ext uri="{BB962C8B-B14F-4D97-AF65-F5344CB8AC3E}">
        <p14:creationId xmlns:p14="http://schemas.microsoft.com/office/powerpoint/2010/main" val="207307013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3568" y="908720"/>
            <a:ext cx="7772400" cy="1780108"/>
          </a:xfrm>
        </p:spPr>
        <p:txBody>
          <a:bodyPr>
            <a:normAutofit/>
          </a:bodyPr>
          <a:lstStyle/>
          <a:p>
            <a:r>
              <a:rPr lang="en-CA" sz="6000" dirty="0" smtClean="0"/>
              <a:t>What’s Going On </a:t>
            </a:r>
            <a:r>
              <a:rPr lang="en-CA" sz="6000" dirty="0"/>
              <a:t>?</a:t>
            </a:r>
          </a:p>
        </p:txBody>
      </p:sp>
      <p:sp>
        <p:nvSpPr>
          <p:cNvPr id="3" name="Subtitle 2"/>
          <p:cNvSpPr>
            <a:spLocks noGrp="1"/>
          </p:cNvSpPr>
          <p:nvPr>
            <p:ph type="subTitle" idx="1"/>
          </p:nvPr>
        </p:nvSpPr>
        <p:spPr>
          <a:xfrm>
            <a:off x="997206" y="5373216"/>
            <a:ext cx="7283152" cy="1220688"/>
          </a:xfrm>
        </p:spPr>
        <p:txBody>
          <a:bodyPr>
            <a:normAutofit fontScale="92500" lnSpcReduction="10000"/>
          </a:bodyPr>
          <a:lstStyle/>
          <a:p>
            <a:endParaRPr lang="en-CA" dirty="0" smtClean="0"/>
          </a:p>
          <a:p>
            <a:pPr algn="ctr"/>
            <a:r>
              <a:rPr lang="en-CA" dirty="0" err="1" smtClean="0"/>
              <a:t>Sareena</a:t>
            </a:r>
            <a:r>
              <a:rPr lang="en-CA" dirty="0" smtClean="0"/>
              <a:t> Hopkins</a:t>
            </a:r>
          </a:p>
          <a:p>
            <a:pPr algn="ctr"/>
            <a:r>
              <a:rPr lang="en-CA" dirty="0" smtClean="0"/>
              <a:t>Canadian </a:t>
            </a:r>
            <a:r>
              <a:rPr lang="en-CA" dirty="0"/>
              <a:t>C</a:t>
            </a:r>
            <a:r>
              <a:rPr lang="en-CA" dirty="0" smtClean="0"/>
              <a:t>areer </a:t>
            </a:r>
            <a:r>
              <a:rPr lang="en-CA" dirty="0"/>
              <a:t>D</a:t>
            </a:r>
            <a:r>
              <a:rPr lang="en-CA" dirty="0" smtClean="0"/>
              <a:t>evelopment Foundation</a:t>
            </a:r>
            <a:endParaRPr lang="en-CA" dirty="0"/>
          </a:p>
        </p:txBody>
      </p:sp>
      <p:sp>
        <p:nvSpPr>
          <p:cNvPr id="6" name="TextBox 5"/>
          <p:cNvSpPr txBox="1"/>
          <p:nvPr/>
        </p:nvSpPr>
        <p:spPr>
          <a:xfrm>
            <a:off x="683568" y="3501008"/>
            <a:ext cx="7992888" cy="954107"/>
          </a:xfrm>
          <a:prstGeom prst="rect">
            <a:avLst/>
          </a:prstGeom>
          <a:noFill/>
        </p:spPr>
        <p:txBody>
          <a:bodyPr wrap="square" rtlCol="0">
            <a:spAutoFit/>
          </a:bodyPr>
          <a:lstStyle/>
          <a:p>
            <a:pPr algn="ctr"/>
            <a:r>
              <a:rPr lang="en-CA" sz="2800" dirty="0" smtClean="0">
                <a:solidFill>
                  <a:srgbClr val="292934"/>
                </a:solidFill>
              </a:rPr>
              <a:t>The Big Picture: </a:t>
            </a:r>
          </a:p>
          <a:p>
            <a:pPr algn="ctr"/>
            <a:r>
              <a:rPr lang="en-CA" sz="2800" dirty="0" smtClean="0">
                <a:solidFill>
                  <a:srgbClr val="292934"/>
                </a:solidFill>
              </a:rPr>
              <a:t>Why Is Youth Unemployment at a Record High?</a:t>
            </a:r>
            <a:endParaRPr lang="en-CA" sz="2800" dirty="0">
              <a:solidFill>
                <a:srgbClr val="292934"/>
              </a:solidFill>
            </a:endParaRPr>
          </a:p>
        </p:txBody>
      </p:sp>
    </p:spTree>
    <p:extLst>
      <p:ext uri="{BB962C8B-B14F-4D97-AF65-F5344CB8AC3E}">
        <p14:creationId xmlns:p14="http://schemas.microsoft.com/office/powerpoint/2010/main" val="373696698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475656" y="404664"/>
            <a:ext cx="5832648" cy="1224136"/>
          </a:xfrm>
        </p:spPr>
        <p:txBody>
          <a:bodyPr>
            <a:normAutofit/>
          </a:bodyPr>
          <a:lstStyle/>
          <a:p>
            <a:r>
              <a:rPr lang="en-CA" sz="4000" dirty="0" smtClean="0"/>
              <a:t>Something’s not right</a:t>
            </a:r>
            <a:endParaRPr lang="en-CA" sz="4000" dirty="0"/>
          </a:p>
        </p:txBody>
      </p:sp>
      <p:sp>
        <p:nvSpPr>
          <p:cNvPr id="9" name="Content Placeholder 8"/>
          <p:cNvSpPr>
            <a:spLocks noGrp="1"/>
          </p:cNvSpPr>
          <p:nvPr>
            <p:ph idx="1"/>
          </p:nvPr>
        </p:nvSpPr>
        <p:spPr>
          <a:xfrm>
            <a:off x="395536" y="1772816"/>
            <a:ext cx="8424936" cy="4824536"/>
          </a:xfrm>
        </p:spPr>
        <p:txBody>
          <a:bodyPr>
            <a:normAutofit/>
          </a:bodyPr>
          <a:lstStyle/>
          <a:p>
            <a:pPr>
              <a:buFont typeface="Arial" panose="020B0604020202020204" pitchFamily="34" charset="0"/>
              <a:buChar char="•"/>
            </a:pPr>
            <a:r>
              <a:rPr lang="en-CA" sz="2800" dirty="0" smtClean="0">
                <a:solidFill>
                  <a:schemeClr val="accent1">
                    <a:lumMod val="50000"/>
                  </a:schemeClr>
                </a:solidFill>
              </a:rPr>
              <a:t>Jobs </a:t>
            </a:r>
            <a:r>
              <a:rPr lang="en-CA" sz="2800" dirty="0">
                <a:solidFill>
                  <a:schemeClr val="accent1">
                    <a:lumMod val="50000"/>
                  </a:schemeClr>
                </a:solidFill>
              </a:rPr>
              <a:t>without people and people without jobs</a:t>
            </a:r>
          </a:p>
          <a:p>
            <a:pPr marL="342900" indent="-342900">
              <a:buFont typeface="Arial" panose="020B0604020202020204" pitchFamily="34" charset="0"/>
              <a:buChar char="•"/>
            </a:pPr>
            <a:r>
              <a:rPr lang="en-CA" sz="2800" dirty="0" smtClean="0">
                <a:solidFill>
                  <a:schemeClr val="accent1">
                    <a:lumMod val="50000"/>
                  </a:schemeClr>
                </a:solidFill>
              </a:rPr>
              <a:t>Skill shortage?</a:t>
            </a:r>
          </a:p>
          <a:p>
            <a:pPr marL="342900" indent="-342900">
              <a:buFont typeface="Arial" panose="020B0604020202020204" pitchFamily="34" charset="0"/>
              <a:buChar char="•"/>
            </a:pPr>
            <a:r>
              <a:rPr lang="en-CA" sz="2800" dirty="0">
                <a:solidFill>
                  <a:schemeClr val="accent1">
                    <a:lumMod val="50000"/>
                  </a:schemeClr>
                </a:solidFill>
              </a:rPr>
              <a:t>T</a:t>
            </a:r>
            <a:r>
              <a:rPr lang="en-CA" sz="2800" dirty="0" smtClean="0">
                <a:solidFill>
                  <a:schemeClr val="accent1">
                    <a:lumMod val="50000"/>
                  </a:schemeClr>
                </a:solidFill>
              </a:rPr>
              <a:t>he most </a:t>
            </a:r>
            <a:r>
              <a:rPr lang="en-CA" sz="2800" dirty="0">
                <a:solidFill>
                  <a:schemeClr val="accent1">
                    <a:lumMod val="50000"/>
                  </a:schemeClr>
                </a:solidFill>
              </a:rPr>
              <a:t>educated cohort in </a:t>
            </a:r>
            <a:r>
              <a:rPr lang="en-CA" sz="2800" dirty="0" smtClean="0">
                <a:solidFill>
                  <a:schemeClr val="accent1">
                    <a:lumMod val="50000"/>
                  </a:schemeClr>
                </a:solidFill>
              </a:rPr>
              <a:t>history </a:t>
            </a:r>
            <a:r>
              <a:rPr lang="en-CA" sz="2800" dirty="0">
                <a:solidFill>
                  <a:schemeClr val="accent1">
                    <a:lumMod val="50000"/>
                  </a:schemeClr>
                </a:solidFill>
              </a:rPr>
              <a:t>is </a:t>
            </a:r>
            <a:r>
              <a:rPr lang="en-CA" sz="2800" dirty="0" smtClean="0">
                <a:solidFill>
                  <a:schemeClr val="accent1">
                    <a:lumMod val="50000"/>
                  </a:schemeClr>
                </a:solidFill>
              </a:rPr>
              <a:t>working </a:t>
            </a:r>
            <a:r>
              <a:rPr lang="en-CA" sz="2800" dirty="0">
                <a:solidFill>
                  <a:schemeClr val="accent1">
                    <a:lumMod val="50000"/>
                  </a:schemeClr>
                </a:solidFill>
              </a:rPr>
              <a:t>for </a:t>
            </a:r>
            <a:r>
              <a:rPr lang="en-CA" sz="2800" dirty="0" smtClean="0">
                <a:solidFill>
                  <a:schemeClr val="accent1">
                    <a:lumMod val="50000"/>
                  </a:schemeClr>
                </a:solidFill>
              </a:rPr>
              <a:t>free.</a:t>
            </a:r>
          </a:p>
          <a:p>
            <a:pPr marL="342900" indent="-342900">
              <a:buFont typeface="Arial" panose="020B0604020202020204" pitchFamily="34" charset="0"/>
              <a:buChar char="•"/>
            </a:pPr>
            <a:r>
              <a:rPr lang="en-CA" sz="2800" dirty="0" smtClean="0">
                <a:solidFill>
                  <a:schemeClr val="accent1">
                    <a:lumMod val="50000"/>
                  </a:schemeClr>
                </a:solidFill>
              </a:rPr>
              <a:t>Almost 45% of working adults are working in jobs with some level of </a:t>
            </a:r>
            <a:r>
              <a:rPr lang="en-CA" sz="2800" dirty="0" err="1" smtClean="0">
                <a:solidFill>
                  <a:schemeClr val="accent1">
                    <a:lumMod val="50000"/>
                  </a:schemeClr>
                </a:solidFill>
              </a:rPr>
              <a:t>precarity</a:t>
            </a:r>
            <a:endParaRPr lang="en-CA" sz="2800" dirty="0" smtClean="0">
              <a:solidFill>
                <a:schemeClr val="accent1">
                  <a:lumMod val="50000"/>
                </a:schemeClr>
              </a:solidFill>
            </a:endParaRPr>
          </a:p>
          <a:p>
            <a:pPr marL="342900" indent="-342900">
              <a:buFont typeface="Arial" panose="020B0604020202020204" pitchFamily="34" charset="0"/>
              <a:buChar char="•"/>
            </a:pPr>
            <a:r>
              <a:rPr lang="en-CA" sz="2800" dirty="0" smtClean="0">
                <a:solidFill>
                  <a:schemeClr val="accent1">
                    <a:lumMod val="50000"/>
                  </a:schemeClr>
                </a:solidFill>
              </a:rPr>
              <a:t>90% of youth 18-24 feel </a:t>
            </a:r>
            <a:r>
              <a:rPr lang="en-CA" sz="2800" u="sng" dirty="0" smtClean="0">
                <a:solidFill>
                  <a:schemeClr val="accent1">
                    <a:lumMod val="50000"/>
                  </a:schemeClr>
                </a:solidFill>
              </a:rPr>
              <a:t>excessive</a:t>
            </a:r>
            <a:r>
              <a:rPr lang="en-CA" sz="2800" dirty="0" smtClean="0">
                <a:solidFill>
                  <a:schemeClr val="accent1">
                    <a:lumMod val="50000"/>
                  </a:schemeClr>
                </a:solidFill>
              </a:rPr>
              <a:t> stress because of economic instability and underemployment (</a:t>
            </a:r>
            <a:r>
              <a:rPr lang="en-CA" sz="2800" dirty="0" err="1" smtClean="0">
                <a:solidFill>
                  <a:schemeClr val="accent1">
                    <a:lumMod val="50000"/>
                  </a:schemeClr>
                </a:solidFill>
              </a:rPr>
              <a:t>SunLife</a:t>
            </a:r>
            <a:r>
              <a:rPr lang="en-CA" sz="2800" dirty="0" smtClean="0">
                <a:solidFill>
                  <a:schemeClr val="accent1">
                    <a:lumMod val="50000"/>
                  </a:schemeClr>
                </a:solidFill>
              </a:rPr>
              <a:t>, 2012)</a:t>
            </a:r>
            <a:endParaRPr lang="en-CA" sz="2800" dirty="0">
              <a:solidFill>
                <a:schemeClr val="accent1">
                  <a:lumMod val="50000"/>
                </a:schemeClr>
              </a:solidFill>
            </a:endParaRPr>
          </a:p>
          <a:p>
            <a:pPr marL="342900" indent="-342900">
              <a:buFont typeface="Arial" panose="020B0604020202020204" pitchFamily="34" charset="0"/>
              <a:buChar char="•"/>
            </a:pPr>
            <a:endParaRPr lang="en-CA" sz="2400" dirty="0"/>
          </a:p>
        </p:txBody>
      </p:sp>
    </p:spTree>
    <p:extLst>
      <p:ext uri="{BB962C8B-B14F-4D97-AF65-F5344CB8AC3E}">
        <p14:creationId xmlns:p14="http://schemas.microsoft.com/office/powerpoint/2010/main" val="261931614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79512" y="1772816"/>
            <a:ext cx="3322712" cy="3140576"/>
          </a:xfrm>
        </p:spPr>
        <p:txBody>
          <a:bodyPr>
            <a:normAutofit fontScale="90000"/>
          </a:bodyPr>
          <a:lstStyle/>
          <a:p>
            <a:pPr lvl="0"/>
            <a:r>
              <a:rPr lang="en-CA" sz="5400" dirty="0" smtClean="0"/>
              <a:t>The </a:t>
            </a:r>
            <a:r>
              <a:rPr lang="en-CA" sz="5400" dirty="0" err="1" smtClean="0"/>
              <a:t>B.A.rista</a:t>
            </a:r>
            <a:r>
              <a:rPr lang="en-CA" sz="5400" dirty="0" smtClean="0"/>
              <a:t> Generation</a:t>
            </a:r>
            <a:endParaRPr lang="en-CA" sz="5400" dirty="0"/>
          </a:p>
        </p:txBody>
      </p:sp>
      <p:pic>
        <p:nvPicPr>
          <p:cNvPr id="3" name="Picture Placeholder 2"/>
          <p:cNvPicPr>
            <a:picLocks noGrp="1" noChangeAspect="1"/>
          </p:cNvPicPr>
          <p:nvPr>
            <p:ph type="pic" idx="1"/>
          </p:nvPr>
        </p:nvPicPr>
        <p:blipFill>
          <a:blip r:embed="rId3">
            <a:extLst>
              <a:ext uri="{28A0092B-C50C-407E-A947-70E740481C1C}">
                <a14:useLocalDpi xmlns:a14="http://schemas.microsoft.com/office/drawing/2010/main" val="0"/>
              </a:ext>
            </a:extLst>
          </a:blip>
          <a:srcRect l="27001" r="27001"/>
          <a:stretch>
            <a:fillRect/>
          </a:stretch>
        </p:blipFill>
        <p:spPr>
          <a:xfrm>
            <a:off x="3707268" y="1628799"/>
            <a:ext cx="5055732" cy="4709857"/>
          </a:xfrm>
        </p:spPr>
      </p:pic>
    </p:spTree>
    <p:extLst>
      <p:ext uri="{BB962C8B-B14F-4D97-AF65-F5344CB8AC3E}">
        <p14:creationId xmlns:p14="http://schemas.microsoft.com/office/powerpoint/2010/main" val="2044902025"/>
      </p:ext>
    </p:extLst>
  </p:cSld>
  <p:clrMapOvr>
    <a:masterClrMapping/>
  </p:clrMapOvr>
  <p:timing>
    <p:tnLst>
      <p:par>
        <p:cT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iccdpp">
      <a:dk1>
        <a:srgbClr val="3F3F3F"/>
      </a:dk1>
      <a:lt1>
        <a:sysClr val="window" lastClr="FFFFFF"/>
      </a:lt1>
      <a:dk2>
        <a:srgbClr val="F06746"/>
      </a:dk2>
      <a:lt2>
        <a:srgbClr val="FFFFFF"/>
      </a:lt2>
      <a:accent1>
        <a:srgbClr val="7AC8A5"/>
      </a:accent1>
      <a:accent2>
        <a:srgbClr val="94658D"/>
      </a:accent2>
      <a:accent3>
        <a:srgbClr val="4DC3D9"/>
      </a:accent3>
      <a:accent4>
        <a:srgbClr val="FBC65F"/>
      </a:accent4>
      <a:accent5>
        <a:srgbClr val="3F3F3F"/>
      </a:accent5>
      <a:accent6>
        <a:srgbClr val="FFFFFF"/>
      </a:accent6>
      <a:hlink>
        <a:srgbClr val="FBC65F"/>
      </a:hlink>
      <a:folHlink>
        <a:srgbClr val="FFFF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4661</TotalTime>
  <Words>2882</Words>
  <Application>Microsoft Office PowerPoint</Application>
  <PresentationFormat>On-screen Show (4:3)</PresentationFormat>
  <Paragraphs>206</Paragraphs>
  <Slides>30</Slides>
  <Notes>30</Notes>
  <HiddenSlides>0</HiddenSlides>
  <MMClips>0</MMClips>
  <ScaleCrop>false</ScaleCrop>
  <HeadingPairs>
    <vt:vector size="4" baseType="variant">
      <vt:variant>
        <vt:lpstr>Theme</vt:lpstr>
      </vt:variant>
      <vt:variant>
        <vt:i4>2</vt:i4>
      </vt:variant>
      <vt:variant>
        <vt:lpstr>Slide Titles</vt:lpstr>
      </vt:variant>
      <vt:variant>
        <vt:i4>30</vt:i4>
      </vt:variant>
    </vt:vector>
  </HeadingPairs>
  <TitlesOfParts>
    <vt:vector size="32" baseType="lpstr">
      <vt:lpstr>Office Theme</vt:lpstr>
      <vt:lpstr>Clarity</vt:lpstr>
      <vt:lpstr>PowerPoint Presentation</vt:lpstr>
      <vt:lpstr>Symposium Overview</vt:lpstr>
      <vt:lpstr>Objectives of the 2015 Symposium</vt:lpstr>
      <vt:lpstr>Overview of the Symposium Content</vt:lpstr>
      <vt:lpstr>Overview of the Symposium Process</vt:lpstr>
      <vt:lpstr>Youth Voices What do you think youth in your own country would say? </vt:lpstr>
      <vt:lpstr>What’s Going On ?</vt:lpstr>
      <vt:lpstr>Something’s not right</vt:lpstr>
      <vt:lpstr>The B.A.rista Generation</vt:lpstr>
      <vt:lpstr>In 15 minutes (!), I’ll ….</vt:lpstr>
      <vt:lpstr>Impact # 1: Technology</vt:lpstr>
      <vt:lpstr>TECHNOLOGY AND THE HOURGLASS LABOUR MARKET    </vt:lpstr>
      <vt:lpstr>Technology: Change in employment shares by pay level, Europe and United States, 1993-2006</vt:lpstr>
      <vt:lpstr>Technology: Percentage change in employment share of all jobs, by skill content, United States, 1981-2011</vt:lpstr>
      <vt:lpstr>Technology Used to Enhance Labour Markets…but this time might be different</vt:lpstr>
      <vt:lpstr>Technology: Case in Point</vt:lpstr>
      <vt:lpstr>PowerPoint Presentation</vt:lpstr>
      <vt:lpstr>Shape of Things to Come?</vt:lpstr>
      <vt:lpstr>Impact # 2: Financialization</vt:lpstr>
      <vt:lpstr>Financialization</vt:lpstr>
      <vt:lpstr>Tyranny of “ratios”</vt:lpstr>
      <vt:lpstr>Impact # 3 Business Practices </vt:lpstr>
      <vt:lpstr>Business Practices:  Career Pathways in a 1950s Company</vt:lpstr>
      <vt:lpstr>Business Practices: THE 1950s CORPORATE STRUCTURE</vt:lpstr>
      <vt:lpstr>Business Practices: THE INTEGRATED FIRM NOW BECOMES THE NETWORKED FIRM</vt:lpstr>
      <vt:lpstr>Business Practices: The Age of Precarity</vt:lpstr>
      <vt:lpstr>Impact # 4  The Sharing Economy</vt:lpstr>
      <vt:lpstr>The Sharing Economy</vt:lpstr>
      <vt:lpstr>What does all this mean for youth and for our field?</vt:lpstr>
      <vt:lpstr>  Thank you!    Sareena Hopkins Canadian Career Development Foundation s.hopkins@ccdf.ca </vt:lpstr>
    </vt:vector>
  </TitlesOfParts>
  <Company>University of Jyväskylä</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Role of Emerging Technologies:  A Synthesis of Country Papers</dc:title>
  <dc:creator>Vuorinen Raimo</dc:creator>
  <cp:lastModifiedBy>Brianna Harrington</cp:lastModifiedBy>
  <cp:revision>100</cp:revision>
  <cp:lastPrinted>2015-06-12T22:31:19Z</cp:lastPrinted>
  <dcterms:created xsi:type="dcterms:W3CDTF">2015-05-21T08:22:21Z</dcterms:created>
  <dcterms:modified xsi:type="dcterms:W3CDTF">2015-06-23T15:44:36Z</dcterms:modified>
</cp:coreProperties>
</file>