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15" r:id="rId2"/>
    <p:sldId id="256" r:id="rId3"/>
    <p:sldId id="512" r:id="rId4"/>
    <p:sldId id="260" r:id="rId5"/>
    <p:sldId id="261" r:id="rId6"/>
    <p:sldId id="262" r:id="rId7"/>
    <p:sldId id="455" r:id="rId8"/>
    <p:sldId id="513" r:id="rId9"/>
    <p:sldId id="266" r:id="rId10"/>
    <p:sldId id="267" r:id="rId11"/>
    <p:sldId id="268" r:id="rId12"/>
    <p:sldId id="269" r:id="rId13"/>
    <p:sldId id="514" r:id="rId14"/>
    <p:sldId id="515" r:id="rId15"/>
    <p:sldId id="516" r:id="rId16"/>
    <p:sldId id="517" r:id="rId17"/>
    <p:sldId id="518" r:id="rId18"/>
    <p:sldId id="498" r:id="rId19"/>
    <p:sldId id="371" r:id="rId20"/>
    <p:sldId id="451" r:id="rId21"/>
    <p:sldId id="472" r:id="rId22"/>
  </p:sldIdLst>
  <p:sldSz cx="9144000" cy="6858000" type="screen4x3"/>
  <p:notesSz cx="6858000" cy="9296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04C"/>
    <a:srgbClr val="EFBE5B"/>
    <a:srgbClr val="FBC24F"/>
    <a:srgbClr val="E4E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39" autoAdjust="0"/>
  </p:normalViewPr>
  <p:slideViewPr>
    <p:cSldViewPr>
      <p:cViewPr varScale="1">
        <p:scale>
          <a:sx n="55" d="100"/>
          <a:sy n="55" d="100"/>
        </p:scale>
        <p:origin x="-8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5CE61B6-1021-4237-95BA-32C21DF15441}" type="datetimeFigureOut">
              <a:rPr lang="en-US" smtClean="0"/>
              <a:t>6/23/2015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A59142C-D4CE-4D77-A0A1-49396B1FE390}" type="slidenum">
              <a:rPr lang="en-US" smtClean="0"/>
              <a:t>‹#›</a:t>
            </a:fld>
            <a:endParaRPr lang="en-US"/>
          </a:p>
        </p:txBody>
      </p:sp>
    </p:spTree>
    <p:extLst>
      <p:ext uri="{BB962C8B-B14F-4D97-AF65-F5344CB8AC3E}">
        <p14:creationId xmlns:p14="http://schemas.microsoft.com/office/powerpoint/2010/main" val="2127687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1E30013E-C488-4992-B40D-4196BBB9EF30}" type="datetimeFigureOut">
              <a:rPr lang="fi-FI" smtClean="0"/>
              <a:pPr/>
              <a:t>23.6.2015</a:t>
            </a:fld>
            <a:endParaRPr lang="fi-FI"/>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BCD0FAEE-C96E-4E76-890B-37EEC39CC8A6}" type="slidenum">
              <a:rPr lang="fi-FI" smtClean="0"/>
              <a:pPr/>
              <a:t>‹#›</a:t>
            </a:fld>
            <a:endParaRPr lang="fi-FI"/>
          </a:p>
        </p:txBody>
      </p:sp>
    </p:spTree>
    <p:extLst>
      <p:ext uri="{BB962C8B-B14F-4D97-AF65-F5344CB8AC3E}">
        <p14:creationId xmlns:p14="http://schemas.microsoft.com/office/powerpoint/2010/main" val="3378612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Information and Communications Technology (ICT) in career development refers to the products, infrastructure, and electronic content that enhance policy and systems development for career services, resources, and tools. It refers to how interactive services, resources, and tools are designed and developed for citizens, how citizens use these, and how such uses in turn reshape their designs. It also refers to the digital competency required to use ICT in a career development context.</a:t>
            </a:r>
            <a:endParaRPr lang="fi-FI" sz="1200" kern="1200" dirty="0" smtClean="0">
              <a:solidFill>
                <a:schemeClr val="tx1"/>
              </a:solidFill>
              <a:effectLst/>
              <a:latin typeface="+mn-lt"/>
              <a:ea typeface="+mn-ea"/>
              <a:cs typeface="+mn-cs"/>
            </a:endParaRPr>
          </a:p>
          <a:p>
            <a:endParaRPr lang="fi-FI" dirty="0"/>
          </a:p>
        </p:txBody>
      </p:sp>
      <p:sp>
        <p:nvSpPr>
          <p:cNvPr id="4" name="Slide Number Placeholder 3"/>
          <p:cNvSpPr>
            <a:spLocks noGrp="1"/>
          </p:cNvSpPr>
          <p:nvPr>
            <p:ph type="sldNum" sz="quarter" idx="10"/>
          </p:nvPr>
        </p:nvSpPr>
        <p:spPr/>
        <p:txBody>
          <a:bodyPr/>
          <a:lstStyle/>
          <a:p>
            <a:fld id="{BCD0FAEE-C96E-4E76-890B-37EEC39CC8A6}" type="slidenum">
              <a:rPr lang="fi-FI" smtClean="0"/>
              <a:pPr/>
              <a:t>4</a:t>
            </a:fld>
            <a:endParaRPr lang="fi-FI"/>
          </a:p>
        </p:txBody>
      </p:sp>
    </p:spTree>
    <p:extLst>
      <p:ext uri="{BB962C8B-B14F-4D97-AF65-F5344CB8AC3E}">
        <p14:creationId xmlns:p14="http://schemas.microsoft.com/office/powerpoint/2010/main" val="187534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fi-FI"/>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37336197" indent="-36886175" defTabSz="914108"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0022" eaLnBrk="0" fontAlgn="base" hangingPunct="0">
              <a:spcBef>
                <a:spcPct val="0"/>
              </a:spcBef>
              <a:spcAft>
                <a:spcPct val="0"/>
              </a:spcAft>
              <a:defRPr sz="2400">
                <a:solidFill>
                  <a:schemeClr val="tx1"/>
                </a:solidFill>
                <a:latin typeface="Arial" charset="0"/>
                <a:ea typeface="ＭＳ Ｐゴシック" charset="0"/>
              </a:defRPr>
            </a:lvl6pPr>
            <a:lvl7pPr marL="900044" eaLnBrk="0" fontAlgn="base" hangingPunct="0">
              <a:spcBef>
                <a:spcPct val="0"/>
              </a:spcBef>
              <a:spcAft>
                <a:spcPct val="0"/>
              </a:spcAft>
              <a:defRPr sz="2400">
                <a:solidFill>
                  <a:schemeClr val="tx1"/>
                </a:solidFill>
                <a:latin typeface="Arial" charset="0"/>
                <a:ea typeface="ＭＳ Ｐゴシック" charset="0"/>
              </a:defRPr>
            </a:lvl7pPr>
            <a:lvl8pPr marL="1350066" eaLnBrk="0" fontAlgn="base" hangingPunct="0">
              <a:spcBef>
                <a:spcPct val="0"/>
              </a:spcBef>
              <a:spcAft>
                <a:spcPct val="0"/>
              </a:spcAft>
              <a:defRPr sz="2400">
                <a:solidFill>
                  <a:schemeClr val="tx1"/>
                </a:solidFill>
                <a:latin typeface="Arial" charset="0"/>
                <a:ea typeface="ＭＳ Ｐゴシック" charset="0"/>
              </a:defRPr>
            </a:lvl8pPr>
            <a:lvl9pPr marL="18000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A23EED-DBB6-F843-B6E5-9C75397CEDCA}" type="slidenum">
              <a:rPr lang="en-US" sz="1200"/>
              <a:pPr eaLnBrk="1" hangingPunct="1"/>
              <a:t>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fi-FI"/>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37336197" indent="-36886175" defTabSz="914108"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0022" eaLnBrk="0" fontAlgn="base" hangingPunct="0">
              <a:spcBef>
                <a:spcPct val="0"/>
              </a:spcBef>
              <a:spcAft>
                <a:spcPct val="0"/>
              </a:spcAft>
              <a:defRPr sz="2400">
                <a:solidFill>
                  <a:schemeClr val="tx1"/>
                </a:solidFill>
                <a:latin typeface="Arial" charset="0"/>
                <a:ea typeface="ＭＳ Ｐゴシック" charset="0"/>
              </a:defRPr>
            </a:lvl6pPr>
            <a:lvl7pPr marL="900044" eaLnBrk="0" fontAlgn="base" hangingPunct="0">
              <a:spcBef>
                <a:spcPct val="0"/>
              </a:spcBef>
              <a:spcAft>
                <a:spcPct val="0"/>
              </a:spcAft>
              <a:defRPr sz="2400">
                <a:solidFill>
                  <a:schemeClr val="tx1"/>
                </a:solidFill>
                <a:latin typeface="Arial" charset="0"/>
                <a:ea typeface="ＭＳ Ｐゴシック" charset="0"/>
              </a:defRPr>
            </a:lvl7pPr>
            <a:lvl8pPr marL="1350066" eaLnBrk="0" fontAlgn="base" hangingPunct="0">
              <a:spcBef>
                <a:spcPct val="0"/>
              </a:spcBef>
              <a:spcAft>
                <a:spcPct val="0"/>
              </a:spcAft>
              <a:defRPr sz="2400">
                <a:solidFill>
                  <a:schemeClr val="tx1"/>
                </a:solidFill>
                <a:latin typeface="Arial" charset="0"/>
                <a:ea typeface="ＭＳ Ｐゴシック" charset="0"/>
              </a:defRPr>
            </a:lvl8pPr>
            <a:lvl9pPr marL="18000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A23EED-DBB6-F843-B6E5-9C75397CEDCA}" type="slidenum">
              <a:rPr lang="en-US" sz="1200"/>
              <a:pPr eaLnBrk="1" hangingPunct="1"/>
              <a:t>10</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fi-FI"/>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37336197" indent="-36886175" defTabSz="914108"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0022" eaLnBrk="0" fontAlgn="base" hangingPunct="0">
              <a:spcBef>
                <a:spcPct val="0"/>
              </a:spcBef>
              <a:spcAft>
                <a:spcPct val="0"/>
              </a:spcAft>
              <a:defRPr sz="2400">
                <a:solidFill>
                  <a:schemeClr val="tx1"/>
                </a:solidFill>
                <a:latin typeface="Arial" charset="0"/>
                <a:ea typeface="ＭＳ Ｐゴシック" charset="0"/>
              </a:defRPr>
            </a:lvl6pPr>
            <a:lvl7pPr marL="900044" eaLnBrk="0" fontAlgn="base" hangingPunct="0">
              <a:spcBef>
                <a:spcPct val="0"/>
              </a:spcBef>
              <a:spcAft>
                <a:spcPct val="0"/>
              </a:spcAft>
              <a:defRPr sz="2400">
                <a:solidFill>
                  <a:schemeClr val="tx1"/>
                </a:solidFill>
                <a:latin typeface="Arial" charset="0"/>
                <a:ea typeface="ＭＳ Ｐゴシック" charset="0"/>
              </a:defRPr>
            </a:lvl7pPr>
            <a:lvl8pPr marL="1350066" eaLnBrk="0" fontAlgn="base" hangingPunct="0">
              <a:spcBef>
                <a:spcPct val="0"/>
              </a:spcBef>
              <a:spcAft>
                <a:spcPct val="0"/>
              </a:spcAft>
              <a:defRPr sz="2400">
                <a:solidFill>
                  <a:schemeClr val="tx1"/>
                </a:solidFill>
                <a:latin typeface="Arial" charset="0"/>
                <a:ea typeface="ＭＳ Ｐゴシック" charset="0"/>
              </a:defRPr>
            </a:lvl8pPr>
            <a:lvl9pPr marL="18000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A23EED-DBB6-F843-B6E5-9C75397CEDCA}" type="slidenum">
              <a:rPr lang="en-US" sz="1200"/>
              <a:pPr eaLnBrk="1" hangingPunct="1"/>
              <a:t>11</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fi-FI"/>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37336197" indent="-36886175" defTabSz="914108"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0022" eaLnBrk="0" fontAlgn="base" hangingPunct="0">
              <a:spcBef>
                <a:spcPct val="0"/>
              </a:spcBef>
              <a:spcAft>
                <a:spcPct val="0"/>
              </a:spcAft>
              <a:defRPr sz="2400">
                <a:solidFill>
                  <a:schemeClr val="tx1"/>
                </a:solidFill>
                <a:latin typeface="Arial" charset="0"/>
                <a:ea typeface="ＭＳ Ｐゴシック" charset="0"/>
              </a:defRPr>
            </a:lvl6pPr>
            <a:lvl7pPr marL="900044" eaLnBrk="0" fontAlgn="base" hangingPunct="0">
              <a:spcBef>
                <a:spcPct val="0"/>
              </a:spcBef>
              <a:spcAft>
                <a:spcPct val="0"/>
              </a:spcAft>
              <a:defRPr sz="2400">
                <a:solidFill>
                  <a:schemeClr val="tx1"/>
                </a:solidFill>
                <a:latin typeface="Arial" charset="0"/>
                <a:ea typeface="ＭＳ Ｐゴシック" charset="0"/>
              </a:defRPr>
            </a:lvl7pPr>
            <a:lvl8pPr marL="1350066" eaLnBrk="0" fontAlgn="base" hangingPunct="0">
              <a:spcBef>
                <a:spcPct val="0"/>
              </a:spcBef>
              <a:spcAft>
                <a:spcPct val="0"/>
              </a:spcAft>
              <a:defRPr sz="2400">
                <a:solidFill>
                  <a:schemeClr val="tx1"/>
                </a:solidFill>
                <a:latin typeface="Arial" charset="0"/>
                <a:ea typeface="ＭＳ Ｐゴシック" charset="0"/>
              </a:defRPr>
            </a:lvl8pPr>
            <a:lvl9pPr marL="180008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A23EED-DBB6-F843-B6E5-9C75397CEDCA}" type="slidenum">
              <a:rPr lang="en-US" sz="1200"/>
              <a:pPr eaLnBrk="1" hangingPunct="1"/>
              <a:t>12</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46778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11717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62684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212212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86366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22746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A8FA9D23-7CC5-41A0-80BC-BA4FBB245AD6}" type="datetimeFigureOut">
              <a:rPr lang="fi-FI" smtClean="0"/>
              <a:pPr/>
              <a:t>23.6.2015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09416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A8FA9D23-7CC5-41A0-80BC-BA4FBB245AD6}" type="datetimeFigureOut">
              <a:rPr lang="fi-FI" smtClean="0"/>
              <a:pPr/>
              <a:t>23.6.2015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423472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A9D23-7CC5-41A0-80BC-BA4FBB245AD6}" type="datetimeFigureOut">
              <a:rPr lang="fi-FI" smtClean="0"/>
              <a:pPr/>
              <a:t>23.6.2015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54509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624733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2856144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A9D23-7CC5-41A0-80BC-BA4FBB245AD6}" type="datetimeFigureOut">
              <a:rPr lang="fi-FI" smtClean="0"/>
              <a:pPr/>
              <a:t>23.6.2015</a:t>
            </a:fld>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6E75A-B05F-467B-A2BB-542ADCE0AE70}" type="slidenum">
              <a:rPr lang="fi-FI" smtClean="0"/>
              <a:pPr/>
              <a:t>‹#›</a:t>
            </a:fld>
            <a:endParaRPr lang="fi-FI"/>
          </a:p>
        </p:txBody>
      </p:sp>
    </p:spTree>
    <p:extLst>
      <p:ext uri="{BB962C8B-B14F-4D97-AF65-F5344CB8AC3E}">
        <p14:creationId xmlns:p14="http://schemas.microsoft.com/office/powerpoint/2010/main" val="3387655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ved=0CAcQjRxqFQoTCIebreiHiMYCFc8FkgodSuYA-g&amp;url=http://plannersweb.com/1997/07/1997-planning-commissioners-roundtable-discussion/&amp;ei=Srd5VYfOGc-LyATKzIPQDw&amp;psig=AFQjCNGPA9ojsn5bAm5MZDlXLEVsJUXLGA&amp;ust=143412652355909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url?sa=i&amp;rct=j&amp;q=&amp;esrc=s&amp;source=images&amp;cd=&amp;cad=rja&amp;uact=8&amp;ved=0CAcQjRw&amp;url=http://galleryhip.com/take-a-break-clip-art.html&amp;ei=riFxVfGMB4yWyAScyoOYDQ&amp;psig=AFQjCNGDxi9ahPhrOUJv5u07gMCvbg-Tdg&amp;ust=1433563849257355"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2060848"/>
            <a:ext cx="7053709" cy="2497013"/>
          </a:xfrm>
        </p:spPr>
      </p:pic>
    </p:spTree>
    <p:extLst>
      <p:ext uri="{BB962C8B-B14F-4D97-AF65-F5344CB8AC3E}">
        <p14:creationId xmlns:p14="http://schemas.microsoft.com/office/powerpoint/2010/main" val="4097063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p:cNvSpPr/>
          <p:nvPr/>
        </p:nvSpPr>
        <p:spPr>
          <a:xfrm rot="20478321" flipH="1">
            <a:off x="5710863" y="3054668"/>
            <a:ext cx="3500257" cy="3401517"/>
          </a:xfrm>
          <a:prstGeom prst="wedgeEllipseCallout">
            <a:avLst/>
          </a:prstGeom>
          <a:solidFill>
            <a:schemeClr val="accent1">
              <a:alpha val="38000"/>
            </a:schemeClr>
          </a:solidFill>
          <a:ln w="666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763588" y="638175"/>
            <a:ext cx="7489825" cy="1143000"/>
          </a:xfrm>
          <a:prstGeom prst="rect">
            <a:avLst/>
          </a:prstGeom>
        </p:spPr>
        <p:txBody>
          <a:bodyPr vert="horz" lIns="91440" tIns="45720" rIns="91440" bIns="45720" rtlCol="0" anchor="ctr">
            <a:noAutofit/>
          </a:bodyPr>
          <a:lstStyle/>
          <a:p>
            <a:pPr lvl="0" algn="ctr" fontAlgn="auto">
              <a:spcAft>
                <a:spcPts val="0"/>
              </a:spcAft>
            </a:pPr>
            <a:endParaRPr kumimoji="0" lang="en-US" sz="3200" b="1" i="0" u="none" strike="noStrike" kern="1200" cap="none" spc="0" normalizeH="0" baseline="0" noProof="0" dirty="0">
              <a:ln>
                <a:noFill/>
              </a:ln>
              <a:solidFill>
                <a:srgbClr val="FFFFFF"/>
              </a:solidFill>
              <a:effectLst/>
              <a:uLnTx/>
              <a:uFillTx/>
              <a:latin typeface="Helvetica" charset="0"/>
              <a:ea typeface="+mj-ea"/>
              <a:cs typeface="+mj-cs"/>
            </a:endParaRPr>
          </a:p>
        </p:txBody>
      </p:sp>
      <p:sp>
        <p:nvSpPr>
          <p:cNvPr id="21" name="Rectangle 10"/>
          <p:cNvSpPr>
            <a:spLocks noChangeArrowheads="1"/>
          </p:cNvSpPr>
          <p:nvPr/>
        </p:nvSpPr>
        <p:spPr bwMode="auto">
          <a:xfrm rot="21079673">
            <a:off x="5720732" y="3665509"/>
            <a:ext cx="3526579" cy="2246769"/>
          </a:xfrm>
          <a:prstGeom prst="rect">
            <a:avLst/>
          </a:prstGeom>
          <a:noFill/>
          <a:ln w="9525">
            <a:noFill/>
            <a:miter lim="800000"/>
            <a:headEnd/>
            <a:tailEnd/>
          </a:ln>
        </p:spPr>
        <p:txBody>
          <a:bodyPr wrap="square">
            <a:prstTxWarp prst="textNoShape">
              <a:avLst/>
            </a:prstTxWarp>
            <a:spAutoFit/>
          </a:bodyPr>
          <a:lstStyle/>
          <a:p>
            <a:pPr algn="ctr"/>
            <a:r>
              <a:rPr lang="ja-JP" altLang="en-US" sz="2400" b="1" i="1" dirty="0" smtClean="0">
                <a:latin typeface="Times New Roman" pitchFamily="1" charset="0"/>
                <a:ea typeface="Times New Roman" pitchFamily="1" charset="0"/>
                <a:cs typeface="Times New Roman" pitchFamily="1" charset="0"/>
              </a:rPr>
              <a:t>“</a:t>
            </a:r>
            <a:r>
              <a:rPr lang="en-US" altLang="ja-JP" sz="2800" b="1" i="1" dirty="0" smtClean="0">
                <a:latin typeface="Times New Roman" pitchFamily="1" charset="0"/>
                <a:ea typeface="Times New Roman" pitchFamily="1" charset="0"/>
                <a:cs typeface="Times New Roman" pitchFamily="1" charset="0"/>
              </a:rPr>
              <a:t>…career contents should be continuously updated or additionally developed”…</a:t>
            </a:r>
          </a:p>
        </p:txBody>
      </p:sp>
      <p:sp>
        <p:nvSpPr>
          <p:cNvPr id="9" name="Title 1"/>
          <p:cNvSpPr txBox="1">
            <a:spLocks/>
          </p:cNvSpPr>
          <p:nvPr/>
        </p:nvSpPr>
        <p:spPr bwMode="auto">
          <a:xfrm>
            <a:off x="539552" y="44624"/>
            <a:ext cx="79216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GB" sz="4000" b="1" kern="0" dirty="0" smtClean="0">
                <a:latin typeface="+mj-lt"/>
                <a:ea typeface="ＭＳ Ｐゴシック" pitchFamily="1" charset="-128"/>
                <a:cs typeface="Helvetica"/>
              </a:rPr>
              <a:t>Category 2: Emerging</a:t>
            </a:r>
            <a:endParaRPr kumimoji="0" lang="en-GB" sz="4000" b="1" u="none" strike="noStrike" kern="0" cap="none" spc="0" normalizeH="0" baseline="0" noProof="0" dirty="0">
              <a:ln>
                <a:noFill/>
              </a:ln>
              <a:effectLst/>
              <a:uLnTx/>
              <a:uFillTx/>
              <a:latin typeface="+mj-lt"/>
              <a:ea typeface="ＭＳ Ｐゴシック" pitchFamily="1" charset="-128"/>
              <a:cs typeface="Helvetica"/>
            </a:endParaRPr>
          </a:p>
        </p:txBody>
      </p:sp>
      <p:graphicFrame>
        <p:nvGraphicFramePr>
          <p:cNvPr id="11" name="Table 10"/>
          <p:cNvGraphicFramePr>
            <a:graphicFrameLocks noGrp="1"/>
          </p:cNvGraphicFramePr>
          <p:nvPr>
            <p:extLst>
              <p:ext uri="{D42A27DB-BD31-4B8C-83A1-F6EECF244321}">
                <p14:modId xmlns:p14="http://schemas.microsoft.com/office/powerpoint/2010/main" val="4278955953"/>
              </p:ext>
            </p:extLst>
          </p:nvPr>
        </p:nvGraphicFramePr>
        <p:xfrm>
          <a:off x="395536" y="980728"/>
          <a:ext cx="6192688" cy="5601014"/>
        </p:xfrm>
        <a:graphic>
          <a:graphicData uri="http://schemas.openxmlformats.org/drawingml/2006/table">
            <a:tbl>
              <a:tblPr/>
              <a:tblGrid>
                <a:gridCol w="2379662"/>
                <a:gridCol w="3813026"/>
              </a:tblGrid>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Policy/strategy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focus</a:t>
                      </a:r>
                      <a:endParaRPr kumimoji="0" lang="en-GB" sz="18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developing the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use of ICT</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Rationale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for ICT use</a:t>
                      </a:r>
                      <a:endParaRPr kumimoji="0" lang="en-GB" sz="18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consistency</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Approach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to ICT</a:t>
                      </a:r>
                      <a:endParaRPr kumimoji="0" lang="en-GB" sz="1800" b="1"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content focused</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Function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of ICT</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medium for delivering career services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Distance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career services</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asynchronous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Challenge to overcome</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affordability</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Conceptual framework</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acknowledged need</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Identified system feature for improvement</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services</a:t>
                      </a:r>
                    </a:p>
                  </a:txBody>
                  <a:tcPr marL="91446" marR="91446" marT="45700" marB="45700" anchor="ctr"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2694373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8519" y="0"/>
            <a:ext cx="9420146"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p:cNvSpPr/>
          <p:nvPr/>
        </p:nvSpPr>
        <p:spPr>
          <a:xfrm rot="20478321" flipH="1">
            <a:off x="5710863" y="3054668"/>
            <a:ext cx="3500257" cy="3401517"/>
          </a:xfrm>
          <a:prstGeom prst="wedgeEllipseCallout">
            <a:avLst/>
          </a:prstGeom>
          <a:solidFill>
            <a:schemeClr val="accent1">
              <a:alpha val="38000"/>
            </a:schemeClr>
          </a:solidFill>
          <a:ln w="666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a:off x="763588" y="638175"/>
            <a:ext cx="7489825" cy="1143000"/>
          </a:xfrm>
          <a:prstGeom prst="rect">
            <a:avLst/>
          </a:prstGeom>
        </p:spPr>
        <p:txBody>
          <a:bodyPr vert="horz" lIns="91440" tIns="45720" rIns="91440" bIns="45720" rtlCol="0" anchor="ctr">
            <a:noAutofit/>
          </a:bodyPr>
          <a:lstStyle/>
          <a:p>
            <a:pPr lvl="0" algn="ctr" fontAlgn="auto">
              <a:spcAft>
                <a:spcPts val="0"/>
              </a:spcAft>
            </a:pPr>
            <a:endParaRPr kumimoji="0" lang="en-US" sz="3200" b="1" i="0" u="none" strike="noStrike" kern="1200" cap="none" spc="0" normalizeH="0" baseline="0" noProof="0" dirty="0">
              <a:ln>
                <a:noFill/>
              </a:ln>
              <a:solidFill>
                <a:srgbClr val="FFFFFF"/>
              </a:solidFill>
              <a:effectLst/>
              <a:uLnTx/>
              <a:uFillTx/>
              <a:latin typeface="Helvetica" charset="0"/>
              <a:ea typeface="+mj-ea"/>
              <a:cs typeface="+mj-cs"/>
            </a:endParaRPr>
          </a:p>
        </p:txBody>
      </p:sp>
      <p:sp>
        <p:nvSpPr>
          <p:cNvPr id="21" name="Rectangle 10"/>
          <p:cNvSpPr>
            <a:spLocks noChangeArrowheads="1"/>
          </p:cNvSpPr>
          <p:nvPr/>
        </p:nvSpPr>
        <p:spPr bwMode="auto">
          <a:xfrm rot="20801299">
            <a:off x="5991964" y="3352549"/>
            <a:ext cx="3009308" cy="3046988"/>
          </a:xfrm>
          <a:prstGeom prst="rect">
            <a:avLst/>
          </a:prstGeom>
          <a:noFill/>
          <a:ln w="9525">
            <a:noFill/>
            <a:miter lim="800000"/>
            <a:headEnd/>
            <a:tailEnd/>
          </a:ln>
        </p:spPr>
        <p:txBody>
          <a:bodyPr wrap="square">
            <a:prstTxWarp prst="textNoShape">
              <a:avLst/>
            </a:prstTxWarp>
            <a:spAutoFit/>
          </a:bodyPr>
          <a:lstStyle/>
          <a:p>
            <a:pPr algn="ctr"/>
            <a:r>
              <a:rPr lang="ja-JP" altLang="en-US" sz="2000" b="1" i="1" dirty="0" smtClean="0">
                <a:latin typeface="Times New Roman" pitchFamily="1" charset="0"/>
                <a:ea typeface="Times New Roman" pitchFamily="1" charset="0"/>
                <a:cs typeface="Times New Roman" pitchFamily="1" charset="0"/>
              </a:rPr>
              <a:t>“</a:t>
            </a:r>
            <a:r>
              <a:rPr lang="en-US" altLang="ja-JP" sz="2400" b="1" i="1" dirty="0" smtClean="0">
                <a:latin typeface="Times New Roman" pitchFamily="1" charset="0"/>
                <a:ea typeface="Times New Roman" pitchFamily="1" charset="0"/>
                <a:cs typeface="Times New Roman" pitchFamily="1" charset="0"/>
              </a:rPr>
              <a:t>…how to best maximize utilization of emerging technologies in workforce development and career guidance </a:t>
            </a:r>
            <a:r>
              <a:rPr lang="en-US" altLang="ja-JP" sz="2400" b="1" i="1" dirty="0" err="1" smtClean="0">
                <a:latin typeface="Times New Roman" pitchFamily="1" charset="0"/>
                <a:ea typeface="Times New Roman" pitchFamily="1" charset="0"/>
                <a:cs typeface="Times New Roman" pitchFamily="1" charset="0"/>
              </a:rPr>
              <a:t>practise</a:t>
            </a:r>
            <a:r>
              <a:rPr lang="en-US" altLang="ja-JP" sz="2400" b="1" i="1" dirty="0" smtClean="0">
                <a:latin typeface="Times New Roman" pitchFamily="1" charset="0"/>
                <a:ea typeface="Times New Roman" pitchFamily="1" charset="0"/>
                <a:cs typeface="Times New Roman" pitchFamily="1" charset="0"/>
              </a:rPr>
              <a:t>…”</a:t>
            </a:r>
            <a:endParaRPr lang="fi-FI" sz="2400" b="1" dirty="0">
              <a:latin typeface="Times New Roman" pitchFamily="1" charset="0"/>
              <a:ea typeface="Times New Roman" pitchFamily="1" charset="0"/>
              <a:cs typeface="Times New Roman" pitchFamily="1" charset="0"/>
            </a:endParaRPr>
          </a:p>
        </p:txBody>
      </p:sp>
      <p:sp>
        <p:nvSpPr>
          <p:cNvPr id="9" name="Title 1"/>
          <p:cNvSpPr txBox="1">
            <a:spLocks/>
          </p:cNvSpPr>
          <p:nvPr/>
        </p:nvSpPr>
        <p:spPr bwMode="auto">
          <a:xfrm>
            <a:off x="394791" y="197768"/>
            <a:ext cx="79216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GB" sz="4000" b="1" kern="0" dirty="0" smtClean="0">
                <a:latin typeface="+mj-lt"/>
                <a:ea typeface="ＭＳ Ｐゴシック" pitchFamily="1" charset="-128"/>
                <a:cs typeface="Calibri"/>
              </a:rPr>
              <a:t>Category 3: Acknowledged but Fragmented</a:t>
            </a:r>
            <a:endParaRPr kumimoji="0" lang="en-GB" sz="4000" b="1" u="none" strike="noStrike" kern="0" cap="none" spc="0" normalizeH="0" baseline="0" noProof="0" dirty="0">
              <a:ln>
                <a:noFill/>
              </a:ln>
              <a:effectLst/>
              <a:uLnTx/>
              <a:uFillTx/>
              <a:latin typeface="+mj-lt"/>
              <a:ea typeface="ＭＳ Ｐゴシック" pitchFamily="1" charset="-128"/>
              <a:cs typeface="Calibri"/>
            </a:endParaRPr>
          </a:p>
        </p:txBody>
      </p:sp>
      <p:graphicFrame>
        <p:nvGraphicFramePr>
          <p:cNvPr id="11" name="Table 10"/>
          <p:cNvGraphicFramePr>
            <a:graphicFrameLocks noGrp="1"/>
          </p:cNvGraphicFramePr>
          <p:nvPr>
            <p:extLst>
              <p:ext uri="{D42A27DB-BD31-4B8C-83A1-F6EECF244321}">
                <p14:modId xmlns:p14="http://schemas.microsoft.com/office/powerpoint/2010/main" val="1654565459"/>
              </p:ext>
            </p:extLst>
          </p:nvPr>
        </p:nvGraphicFramePr>
        <p:xfrm>
          <a:off x="107504" y="1628799"/>
          <a:ext cx="6552728" cy="5326694"/>
        </p:xfrm>
        <a:graphic>
          <a:graphicData uri="http://schemas.openxmlformats.org/drawingml/2006/table">
            <a:tbl>
              <a:tblPr/>
              <a:tblGrid>
                <a:gridCol w="3384376"/>
                <a:gridCol w="3168352"/>
              </a:tblGrid>
              <a:tr h="38149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Policy/strategy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focus</a:t>
                      </a:r>
                      <a:endParaRPr kumimoji="0" lang="en-GB" sz="18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maximising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the use of ICT</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Rationale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for ICT use</a:t>
                      </a:r>
                      <a:endParaRPr kumimoji="0" lang="en-GB" sz="18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effectiveness</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Approach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to ICT</a:t>
                      </a:r>
                      <a:endParaRPr kumimoji="0" lang="en-GB" sz="1800" b="1"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methodically focused</a:t>
                      </a:r>
                      <a:endParaRPr kumimoji="0" lang="en-GB" sz="18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Function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of ICT</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space for collaborative career exploration</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Distance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career services</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synchronous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Challenge to overcome</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ICT skills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Conceptual framework</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err="1" smtClean="0">
                          <a:ln>
                            <a:noFill/>
                          </a:ln>
                          <a:solidFill>
                            <a:schemeClr val="tx1"/>
                          </a:solidFill>
                          <a:effectLst/>
                          <a:latin typeface="Verdana" pitchFamily="1" charset="0"/>
                          <a:ea typeface="ＭＳ Ｐゴシック" pitchFamily="1" charset="-128"/>
                          <a:cs typeface="ＭＳ Ｐゴシック" pitchFamily="1" charset="-128"/>
                        </a:rPr>
                        <a:t>sectoraly</a:t>
                      </a: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 agreed</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Identified system feature for improvement</a:t>
                      </a:r>
                      <a:endParaRPr kumimoji="0" lang="en-GB" sz="18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structures</a:t>
                      </a:r>
                    </a:p>
                  </a:txBody>
                  <a:tcPr marL="91446" marR="91446" marT="45700" marB="45700" anchor="ctr"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2694373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Callout 6"/>
          <p:cNvSpPr/>
          <p:nvPr/>
        </p:nvSpPr>
        <p:spPr>
          <a:xfrm rot="20478321" flipH="1">
            <a:off x="5710863" y="3054668"/>
            <a:ext cx="3500257" cy="3401517"/>
          </a:xfrm>
          <a:prstGeom prst="wedgeEllipseCallout">
            <a:avLst/>
          </a:prstGeom>
          <a:solidFill>
            <a:schemeClr val="accent1">
              <a:alpha val="38000"/>
            </a:schemeClr>
          </a:solidFill>
          <a:ln w="666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itle 1"/>
          <p:cNvSpPr txBox="1">
            <a:spLocks/>
          </p:cNvSpPr>
          <p:nvPr/>
        </p:nvSpPr>
        <p:spPr>
          <a:xfrm>
            <a:off x="763588" y="638175"/>
            <a:ext cx="7489825" cy="1143000"/>
          </a:xfrm>
          <a:prstGeom prst="rect">
            <a:avLst/>
          </a:prstGeom>
        </p:spPr>
        <p:txBody>
          <a:bodyPr vert="horz" lIns="91440" tIns="45720" rIns="91440" bIns="45720" rtlCol="0" anchor="ctr">
            <a:noAutofit/>
          </a:bodyPr>
          <a:lstStyle/>
          <a:p>
            <a:pPr lvl="0" algn="ctr" fontAlgn="auto">
              <a:spcAft>
                <a:spcPts val="0"/>
              </a:spcAft>
            </a:pPr>
            <a:endParaRPr kumimoji="0" lang="en-US" sz="3200" b="1" i="0" u="none" strike="noStrike" kern="1200" cap="none" spc="0" normalizeH="0" baseline="0" noProof="0" dirty="0">
              <a:ln>
                <a:noFill/>
              </a:ln>
              <a:effectLst/>
              <a:uLnTx/>
              <a:uFillTx/>
              <a:latin typeface="Helvetica" charset="0"/>
              <a:ea typeface="+mj-ea"/>
              <a:cs typeface="+mj-cs"/>
            </a:endParaRPr>
          </a:p>
        </p:txBody>
      </p:sp>
      <p:sp>
        <p:nvSpPr>
          <p:cNvPr id="21" name="Rectangle 10"/>
          <p:cNvSpPr>
            <a:spLocks noChangeArrowheads="1"/>
          </p:cNvSpPr>
          <p:nvPr/>
        </p:nvSpPr>
        <p:spPr bwMode="auto">
          <a:xfrm rot="20750539">
            <a:off x="6033656" y="3538506"/>
            <a:ext cx="2948477" cy="2308324"/>
          </a:xfrm>
          <a:prstGeom prst="rect">
            <a:avLst/>
          </a:prstGeom>
          <a:noFill/>
          <a:ln w="9525">
            <a:noFill/>
            <a:miter lim="800000"/>
            <a:headEnd/>
            <a:tailEnd/>
          </a:ln>
        </p:spPr>
        <p:txBody>
          <a:bodyPr wrap="square">
            <a:prstTxWarp prst="textNoShape">
              <a:avLst/>
            </a:prstTxWarp>
            <a:spAutoFit/>
          </a:bodyPr>
          <a:lstStyle/>
          <a:p>
            <a:pPr algn="ctr"/>
            <a:r>
              <a:rPr lang="ja-JP" altLang="en-US" sz="2000" b="1" i="1" dirty="0" smtClean="0">
                <a:latin typeface="Times New Roman" pitchFamily="1" charset="0"/>
                <a:ea typeface="Times New Roman" pitchFamily="1" charset="0"/>
                <a:cs typeface="Times New Roman" pitchFamily="1" charset="0"/>
              </a:rPr>
              <a:t>“</a:t>
            </a:r>
            <a:r>
              <a:rPr lang="en-US" altLang="ja-JP" sz="2400" b="1" i="1" dirty="0" smtClean="0">
                <a:latin typeface="Times New Roman" pitchFamily="1" charset="0"/>
                <a:ea typeface="Times New Roman" pitchFamily="1" charset="0"/>
                <a:cs typeface="Times New Roman" pitchFamily="1" charset="0"/>
              </a:rPr>
              <a:t>…parallel development of methods and appropriate/suitable technologies could be useful ”</a:t>
            </a:r>
            <a:endParaRPr lang="fi-FI" sz="2400" b="1" dirty="0">
              <a:latin typeface="Times New Roman" pitchFamily="1" charset="0"/>
              <a:ea typeface="Times New Roman" pitchFamily="1" charset="0"/>
              <a:cs typeface="Times New Roman" pitchFamily="1" charset="0"/>
            </a:endParaRPr>
          </a:p>
        </p:txBody>
      </p:sp>
      <p:sp>
        <p:nvSpPr>
          <p:cNvPr id="9" name="Title 1"/>
          <p:cNvSpPr txBox="1">
            <a:spLocks/>
          </p:cNvSpPr>
          <p:nvPr/>
        </p:nvSpPr>
        <p:spPr bwMode="auto">
          <a:xfrm>
            <a:off x="107504" y="66675"/>
            <a:ext cx="79216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GB" sz="4000" b="1" kern="0" dirty="0" smtClean="0">
                <a:latin typeface="+mj-lt"/>
                <a:ea typeface="ＭＳ Ｐゴシック" pitchFamily="1" charset="-128"/>
                <a:cs typeface="Calibri"/>
              </a:rPr>
              <a:t>Category 4: Strategic</a:t>
            </a:r>
            <a:endParaRPr kumimoji="0" lang="en-GB" sz="4000" b="1" u="none" strike="noStrike" kern="0" cap="none" spc="0" normalizeH="0" baseline="0" noProof="0" dirty="0">
              <a:ln>
                <a:noFill/>
              </a:ln>
              <a:effectLst/>
              <a:uLnTx/>
              <a:uFillTx/>
              <a:latin typeface="+mj-lt"/>
              <a:ea typeface="ＭＳ Ｐゴシック" pitchFamily="1" charset="-128"/>
              <a:cs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3415023753"/>
              </p:ext>
            </p:extLst>
          </p:nvPr>
        </p:nvGraphicFramePr>
        <p:xfrm>
          <a:off x="179512" y="1124744"/>
          <a:ext cx="6416476" cy="5509574"/>
        </p:xfrm>
        <a:graphic>
          <a:graphicData uri="http://schemas.openxmlformats.org/drawingml/2006/table">
            <a:tbl>
              <a:tblPr/>
              <a:tblGrid>
                <a:gridCol w="2634053"/>
                <a:gridCol w="3782423"/>
              </a:tblGrid>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Arial" pitchFamily="1" charset="0"/>
                          <a:cs typeface="Arial" pitchFamily="1" charset="0"/>
                        </a:rPr>
                        <a:t>Policy/strategy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Arial" pitchFamily="1" charset="0"/>
                          <a:cs typeface="Arial" pitchFamily="1" charset="0"/>
                        </a:rPr>
                        <a:t>focus</a:t>
                      </a:r>
                      <a:endParaRPr kumimoji="0" lang="en-GB" sz="16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systematising the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use of ICT</a:t>
                      </a:r>
                      <a:endParaRPr kumimoji="0" lang="en-GB" sz="16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Verdana" pitchFamily="1" charset="0"/>
                          <a:ea typeface="Arial" pitchFamily="1" charset="0"/>
                          <a:cs typeface="Arial" pitchFamily="1" charset="0"/>
                        </a:rPr>
                        <a:t>Rationale</a:t>
                      </a:r>
                      <a:r>
                        <a:rPr kumimoji="0" lang="en-GB" sz="1600" b="1" i="0" u="none" strike="noStrike" cap="none" normalizeH="0" baseline="0" dirty="0" smtClean="0">
                          <a:ln>
                            <a:noFill/>
                          </a:ln>
                          <a:solidFill>
                            <a:schemeClr val="tx1"/>
                          </a:solidFill>
                          <a:effectLst/>
                          <a:latin typeface="Verdana" pitchFamily="1" charset="0"/>
                          <a:ea typeface="Arial" pitchFamily="1" charset="0"/>
                          <a:cs typeface="Arial" pitchFamily="1" charset="0"/>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Arial" pitchFamily="1" charset="0"/>
                          <a:cs typeface="Arial" pitchFamily="1" charset="0"/>
                        </a:rPr>
                        <a:t>for ICT use</a:t>
                      </a:r>
                      <a:endParaRPr kumimoji="0" lang="en-GB" sz="16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efficiency</a:t>
                      </a:r>
                      <a:endParaRPr kumimoji="0" lang="en-GB" sz="16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Approach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to ICT</a:t>
                      </a:r>
                      <a:endParaRPr kumimoji="0" lang="en-GB" sz="1600" b="1"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systemically focused</a:t>
                      </a:r>
                      <a:endParaRPr kumimoji="0" lang="en-GB" sz="16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Function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of ICT</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space for co-careering</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Distance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career services</a:t>
                      </a:r>
                      <a:endParaRPr kumimoji="0" lang="en-GB" sz="16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multi-synchronous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Challenge to overcome</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media literacy</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Conceptual framework</a:t>
                      </a:r>
                      <a:endParaRPr kumimoji="0" lang="en-GB" sz="16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cross-</a:t>
                      </a:r>
                      <a:r>
                        <a:rPr kumimoji="0" lang="en-GB" sz="1600" b="0" i="0" u="none" strike="noStrike" cap="none" normalizeH="0" baseline="0" dirty="0" err="1" smtClean="0">
                          <a:ln>
                            <a:noFill/>
                          </a:ln>
                          <a:solidFill>
                            <a:schemeClr val="tx1"/>
                          </a:solidFill>
                          <a:effectLst/>
                          <a:latin typeface="Verdana" pitchFamily="1" charset="0"/>
                          <a:ea typeface="ＭＳ Ｐゴシック" pitchFamily="1" charset="-128"/>
                          <a:cs typeface="ＭＳ Ｐゴシック" pitchFamily="1" charset="-128"/>
                        </a:rPr>
                        <a:t>sectoraly</a:t>
                      </a: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 agreed</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Identified system feature for improvement</a:t>
                      </a:r>
                      <a:endParaRPr kumimoji="0" lang="en-GB" sz="16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coordination</a:t>
                      </a:r>
                    </a:p>
                  </a:txBody>
                  <a:tcPr marL="91446" marR="91446" marT="45700" marB="45700" anchor="ctr"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2694373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974"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77718919"/>
              </p:ext>
            </p:extLst>
          </p:nvPr>
        </p:nvGraphicFramePr>
        <p:xfrm>
          <a:off x="534988" y="688975"/>
          <a:ext cx="8121650" cy="5997575"/>
        </p:xfrm>
        <a:graphic>
          <a:graphicData uri="http://schemas.openxmlformats.org/presentationml/2006/ole">
            <mc:AlternateContent xmlns:mc="http://schemas.openxmlformats.org/markup-compatibility/2006">
              <mc:Choice xmlns:v="urn:schemas-microsoft-com:vml" Requires="v">
                <p:oleObj spid="_x0000_s2059" name="Document" r:id="rId3" imgW="5307304" imgH="3915117" progId="Word.Document.12">
                  <p:embed/>
                </p:oleObj>
              </mc:Choice>
              <mc:Fallback>
                <p:oleObj name="Document" r:id="rId3" imgW="5307304" imgH="3915117" progId="Word.Document.12">
                  <p:embed/>
                  <p:pic>
                    <p:nvPicPr>
                      <p:cNvPr id="0" name=""/>
                      <p:cNvPicPr/>
                      <p:nvPr/>
                    </p:nvPicPr>
                    <p:blipFill>
                      <a:blip r:embed="rId4"/>
                      <a:stretch>
                        <a:fillRect/>
                      </a:stretch>
                    </p:blipFill>
                    <p:spPr>
                      <a:xfrm>
                        <a:off x="534988" y="688975"/>
                        <a:ext cx="8121650" cy="5997575"/>
                      </a:xfrm>
                      <a:prstGeom prst="rect">
                        <a:avLst/>
                      </a:prstGeom>
                      <a:noFill/>
                    </p:spPr>
                  </p:pic>
                </p:oleObj>
              </mc:Fallback>
            </mc:AlternateContent>
          </a:graphicData>
        </a:graphic>
      </p:graphicFrame>
      <p:sp>
        <p:nvSpPr>
          <p:cNvPr id="4" name="TextBox 3"/>
          <p:cNvSpPr txBox="1"/>
          <p:nvPr/>
        </p:nvSpPr>
        <p:spPr>
          <a:xfrm>
            <a:off x="539552" y="6488668"/>
            <a:ext cx="5976664" cy="369332"/>
          </a:xfrm>
          <a:prstGeom prst="rect">
            <a:avLst/>
          </a:prstGeom>
          <a:noFill/>
        </p:spPr>
        <p:txBody>
          <a:bodyPr wrap="square" rtlCol="0">
            <a:spAutoFit/>
          </a:bodyPr>
          <a:lstStyle/>
          <a:p>
            <a:r>
              <a:rPr lang="en-US" dirty="0" err="1" smtClean="0">
                <a:latin typeface="Times New Roman"/>
                <a:cs typeface="Times New Roman"/>
              </a:rPr>
              <a:t>Kettunen</a:t>
            </a:r>
            <a:r>
              <a:rPr lang="en-US" dirty="0" smtClean="0">
                <a:latin typeface="Times New Roman"/>
                <a:cs typeface="Times New Roman"/>
              </a:rPr>
              <a:t>, Jaana &amp; </a:t>
            </a:r>
            <a:r>
              <a:rPr lang="en-US" dirty="0" err="1" smtClean="0">
                <a:latin typeface="Times New Roman"/>
                <a:cs typeface="Times New Roman"/>
              </a:rPr>
              <a:t>Vuorinen</a:t>
            </a:r>
            <a:r>
              <a:rPr lang="en-US" dirty="0" smtClean="0">
                <a:latin typeface="Times New Roman"/>
                <a:cs typeface="Times New Roman"/>
              </a:rPr>
              <a:t>, </a:t>
            </a:r>
            <a:r>
              <a:rPr lang="en-US" dirty="0" err="1" smtClean="0">
                <a:latin typeface="Times New Roman"/>
                <a:cs typeface="Times New Roman"/>
              </a:rPr>
              <a:t>Raimo</a:t>
            </a:r>
            <a:r>
              <a:rPr lang="en-US" dirty="0" smtClean="0">
                <a:latin typeface="Times New Roman"/>
                <a:cs typeface="Times New Roman"/>
              </a:rPr>
              <a:t> (2015)</a:t>
            </a:r>
            <a:endParaRPr lang="en-US" dirty="0">
              <a:latin typeface="Times New Roman"/>
              <a:cs typeface="Times New Roman"/>
            </a:endParaRPr>
          </a:p>
        </p:txBody>
      </p:sp>
      <p:sp>
        <p:nvSpPr>
          <p:cNvPr id="2" name="TextBox 1"/>
          <p:cNvSpPr txBox="1"/>
          <p:nvPr/>
        </p:nvSpPr>
        <p:spPr>
          <a:xfrm>
            <a:off x="2555776" y="188640"/>
            <a:ext cx="1440160" cy="369332"/>
          </a:xfrm>
          <a:prstGeom prst="rect">
            <a:avLst/>
          </a:prstGeom>
          <a:noFill/>
        </p:spPr>
        <p:txBody>
          <a:bodyPr wrap="square" rtlCol="0">
            <a:spAutoFit/>
          </a:bodyPr>
          <a:lstStyle/>
          <a:p>
            <a:r>
              <a:rPr lang="en-US" b="1" dirty="0" smtClean="0">
                <a:latin typeface="Times New Roman"/>
                <a:cs typeface="Times New Roman"/>
              </a:rPr>
              <a:t>unexploited</a:t>
            </a:r>
            <a:endParaRPr lang="en-US" b="1" dirty="0">
              <a:latin typeface="Times New Roman"/>
              <a:cs typeface="Times New Roman"/>
            </a:endParaRPr>
          </a:p>
        </p:txBody>
      </p:sp>
      <p:sp>
        <p:nvSpPr>
          <p:cNvPr id="5" name="TextBox 4"/>
          <p:cNvSpPr txBox="1"/>
          <p:nvPr/>
        </p:nvSpPr>
        <p:spPr>
          <a:xfrm>
            <a:off x="3995936" y="188640"/>
            <a:ext cx="1440160" cy="369332"/>
          </a:xfrm>
          <a:prstGeom prst="rect">
            <a:avLst/>
          </a:prstGeom>
          <a:noFill/>
        </p:spPr>
        <p:txBody>
          <a:bodyPr wrap="square" rtlCol="0">
            <a:spAutoFit/>
          </a:bodyPr>
          <a:lstStyle/>
          <a:p>
            <a:r>
              <a:rPr lang="en-US" b="1" dirty="0" smtClean="0">
                <a:latin typeface="Times New Roman"/>
                <a:cs typeface="Times New Roman"/>
              </a:rPr>
              <a:t>emerging</a:t>
            </a:r>
            <a:endParaRPr lang="en-US" b="1" dirty="0">
              <a:latin typeface="Times New Roman"/>
              <a:cs typeface="Times New Roman"/>
            </a:endParaRPr>
          </a:p>
        </p:txBody>
      </p:sp>
      <p:sp>
        <p:nvSpPr>
          <p:cNvPr id="6" name="TextBox 5"/>
          <p:cNvSpPr txBox="1"/>
          <p:nvPr/>
        </p:nvSpPr>
        <p:spPr>
          <a:xfrm>
            <a:off x="5436096" y="21353"/>
            <a:ext cx="1800200" cy="646331"/>
          </a:xfrm>
          <a:prstGeom prst="rect">
            <a:avLst/>
          </a:prstGeom>
          <a:noFill/>
        </p:spPr>
        <p:txBody>
          <a:bodyPr wrap="square" rtlCol="0">
            <a:spAutoFit/>
          </a:bodyPr>
          <a:lstStyle/>
          <a:p>
            <a:r>
              <a:rPr lang="en-US" b="1" dirty="0" smtClean="0">
                <a:latin typeface="Times New Roman"/>
                <a:cs typeface="Times New Roman"/>
              </a:rPr>
              <a:t>acknowledged but fragmented</a:t>
            </a:r>
            <a:endParaRPr lang="en-US" b="1" dirty="0">
              <a:latin typeface="Times New Roman"/>
              <a:cs typeface="Times New Roman"/>
            </a:endParaRPr>
          </a:p>
        </p:txBody>
      </p:sp>
      <p:sp>
        <p:nvSpPr>
          <p:cNvPr id="7" name="TextBox 6"/>
          <p:cNvSpPr txBox="1"/>
          <p:nvPr/>
        </p:nvSpPr>
        <p:spPr>
          <a:xfrm>
            <a:off x="7308304" y="188640"/>
            <a:ext cx="1440160" cy="369332"/>
          </a:xfrm>
          <a:prstGeom prst="rect">
            <a:avLst/>
          </a:prstGeom>
          <a:noFill/>
        </p:spPr>
        <p:txBody>
          <a:bodyPr wrap="square" rtlCol="0">
            <a:spAutoFit/>
          </a:bodyPr>
          <a:lstStyle/>
          <a:p>
            <a:r>
              <a:rPr lang="en-US" b="1" dirty="0" smtClean="0">
                <a:latin typeface="Times New Roman"/>
                <a:cs typeface="Times New Roman"/>
              </a:rPr>
              <a:t>strategic</a:t>
            </a:r>
            <a:endParaRPr lang="en-US" b="1" dirty="0">
              <a:latin typeface="Times New Roman"/>
              <a:cs typeface="Times New Roman"/>
            </a:endParaRPr>
          </a:p>
        </p:txBody>
      </p:sp>
    </p:spTree>
    <p:extLst>
      <p:ext uri="{BB962C8B-B14F-4D97-AF65-F5344CB8AC3E}">
        <p14:creationId xmlns:p14="http://schemas.microsoft.com/office/powerpoint/2010/main" val="404854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b="1" dirty="0"/>
              <a:t>Implications for </a:t>
            </a:r>
            <a:r>
              <a:rPr lang="en-US" b="1" dirty="0" smtClean="0"/>
              <a:t>Practice</a:t>
            </a:r>
            <a:endParaRPr lang="fi-FI" b="1" dirty="0"/>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dirty="0" smtClean="0"/>
              <a:t>The better use and seamless integration of emerging technologies with effective practices are not only related to technology but are closely connected to the development of delivery methods targeted to different groups of users. </a:t>
            </a:r>
          </a:p>
          <a:p>
            <a:pPr lvl="0"/>
            <a:r>
              <a:rPr lang="en-US" dirty="0" smtClean="0"/>
              <a:t>It is important to expand the awareness of the varying models of career interventions with appropriate/suitable online technologies.</a:t>
            </a:r>
            <a:endParaRPr lang="fi-FI" dirty="0" smtClean="0"/>
          </a:p>
          <a:p>
            <a:endParaRPr lang="fi-FI" dirty="0"/>
          </a:p>
        </p:txBody>
      </p:sp>
    </p:spTree>
    <p:extLst>
      <p:ext uri="{BB962C8B-B14F-4D97-AF65-F5344CB8AC3E}">
        <p14:creationId xmlns:p14="http://schemas.microsoft.com/office/powerpoint/2010/main" val="3592676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b="1" dirty="0"/>
              <a:t>Implications </a:t>
            </a:r>
            <a:r>
              <a:rPr lang="en-US" b="1" dirty="0" smtClean="0"/>
              <a:t>for Research</a:t>
            </a:r>
            <a:endParaRPr lang="fi-FI" b="1" dirty="0"/>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2000" dirty="0" smtClean="0"/>
              <a:t>Conduct </a:t>
            </a:r>
            <a:r>
              <a:rPr lang="en-US" sz="2000" dirty="0"/>
              <a:t>research that can be applied to developing tools that recognize individual citizen and group differences in general and digital literacy, as well as in their capacities to source, interpret, evaluate, and apply information and instruction in relation to career development. </a:t>
            </a:r>
            <a:endParaRPr lang="fi-FI" sz="2000" dirty="0"/>
          </a:p>
          <a:p>
            <a:pPr lvl="0"/>
            <a:r>
              <a:rPr lang="en-US" sz="2000" dirty="0"/>
              <a:t>Investigate the issue of the skills and competencies required for the development and successful use of emerging technologies in career development.</a:t>
            </a:r>
            <a:endParaRPr lang="fi-FI" sz="2000" dirty="0"/>
          </a:p>
          <a:p>
            <a:pPr lvl="0"/>
            <a:r>
              <a:rPr lang="en-US" sz="2000" dirty="0"/>
              <a:t>Make use of big and open data (data that can be used, reused, and redistributed) for the development of an evidence base for lifelong guidance policies</a:t>
            </a:r>
            <a:endParaRPr lang="fi-FI" sz="2000" dirty="0"/>
          </a:p>
          <a:p>
            <a:pPr lvl="0"/>
            <a:r>
              <a:rPr lang="en-US" sz="2000" dirty="0"/>
              <a:t>Integrate the use of ICT in national quality assurance mechanisms for lifelong guidance</a:t>
            </a:r>
            <a:endParaRPr lang="fi-FI" sz="2000" dirty="0"/>
          </a:p>
          <a:p>
            <a:pPr lvl="0"/>
            <a:r>
              <a:rPr lang="en-US" sz="2000" dirty="0"/>
              <a:t>Develop and continuously improve standards of practice for the use of ICT in lifelong guidance services and programs.</a:t>
            </a:r>
            <a:endParaRPr lang="fi-FI" sz="2000" dirty="0"/>
          </a:p>
          <a:p>
            <a:endParaRPr lang="fi-FI" dirty="0"/>
          </a:p>
        </p:txBody>
      </p:sp>
    </p:spTree>
    <p:extLst>
      <p:ext uri="{BB962C8B-B14F-4D97-AF65-F5344CB8AC3E}">
        <p14:creationId xmlns:p14="http://schemas.microsoft.com/office/powerpoint/2010/main" val="4242621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b="1" dirty="0"/>
              <a:t>Implications </a:t>
            </a:r>
            <a:r>
              <a:rPr lang="en-US" b="1" dirty="0" smtClean="0"/>
              <a:t>for Policy</a:t>
            </a:r>
            <a:endParaRPr lang="fi-FI" b="1" dirty="0"/>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It is important that the ministries </a:t>
            </a:r>
            <a:r>
              <a:rPr lang="en-US" sz="2400" dirty="0" smtClean="0"/>
              <a:t>which </a:t>
            </a:r>
            <a:r>
              <a:rPr lang="en-US" sz="2400" dirty="0"/>
              <a:t>share responsibility for lifelong guidance provision </a:t>
            </a:r>
            <a:endParaRPr lang="fi-FI" sz="2400" dirty="0"/>
          </a:p>
          <a:p>
            <a:pPr lvl="0"/>
            <a:r>
              <a:rPr lang="en-US" sz="1800" dirty="0"/>
              <a:t>Have a common agreed framework for the role and use of ICT in lifelong guidance provision </a:t>
            </a:r>
            <a:endParaRPr lang="en-US" sz="1800" dirty="0" smtClean="0"/>
          </a:p>
          <a:p>
            <a:pPr lvl="0"/>
            <a:r>
              <a:rPr lang="en-US" sz="1800" dirty="0" smtClean="0"/>
              <a:t>Allocate </a:t>
            </a:r>
            <a:r>
              <a:rPr lang="en-US" sz="1800" dirty="0"/>
              <a:t>resources for public access to online career </a:t>
            </a:r>
            <a:r>
              <a:rPr lang="en-US" sz="1800" dirty="0" smtClean="0"/>
              <a:t>services</a:t>
            </a:r>
            <a:endParaRPr lang="fi-FI" sz="1800" dirty="0"/>
          </a:p>
          <a:p>
            <a:pPr lvl="0"/>
            <a:r>
              <a:rPr lang="en-US" sz="1800" dirty="0"/>
              <a:t>Integrate the use of ICT in career education </a:t>
            </a:r>
            <a:r>
              <a:rPr lang="en-US" sz="1800" dirty="0" smtClean="0"/>
              <a:t>programs</a:t>
            </a:r>
            <a:endParaRPr lang="fi-FI" sz="1800" dirty="0"/>
          </a:p>
          <a:p>
            <a:pPr lvl="0"/>
            <a:r>
              <a:rPr lang="en-US" sz="1800" dirty="0"/>
              <a:t>Avoid fragmentation and maintain and strengthen the political momentum of career development and public policy and further enhance the synergies among different actors and stakeholders at national, regional, and local levels.</a:t>
            </a:r>
            <a:endParaRPr lang="fi-FI" sz="1800" dirty="0"/>
          </a:p>
          <a:p>
            <a:pPr lvl="0"/>
            <a:r>
              <a:rPr lang="en-US" sz="1800" dirty="0"/>
              <a:t>Treat ICT in lifelong guidance as part of wider national e-Government mechanisms.</a:t>
            </a:r>
            <a:endParaRPr lang="fi-FI" sz="1800" dirty="0"/>
          </a:p>
          <a:p>
            <a:pPr lvl="0"/>
            <a:r>
              <a:rPr lang="en-US" sz="1800" dirty="0"/>
              <a:t>Address the upgrading of the initial and continuing training of career practitioners, particularly in the use the ICT to deliver career services. </a:t>
            </a:r>
            <a:endParaRPr lang="fi-FI" sz="1800" dirty="0"/>
          </a:p>
          <a:p>
            <a:pPr lvl="0"/>
            <a:r>
              <a:rPr lang="en-US" sz="1800" dirty="0"/>
              <a:t>Deepen policy makers’ understandings of the important role in relation to the further development and successful implementation of the existing and emerging technologies in career development and public policy.</a:t>
            </a:r>
            <a:endParaRPr lang="fi-FI" sz="1800" dirty="0"/>
          </a:p>
          <a:p>
            <a:pPr marL="0" indent="0">
              <a:buNone/>
            </a:pPr>
            <a:endParaRPr lang="fi-FI" dirty="0"/>
          </a:p>
        </p:txBody>
      </p:sp>
    </p:spTree>
    <p:extLst>
      <p:ext uri="{BB962C8B-B14F-4D97-AF65-F5344CB8AC3E}">
        <p14:creationId xmlns:p14="http://schemas.microsoft.com/office/powerpoint/2010/main" val="1181941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b="1" dirty="0" smtClean="0"/>
              <a:t>Key questions for consideration</a:t>
            </a:r>
            <a:endParaRPr lang="en-US" b="1" dirty="0"/>
          </a:p>
        </p:txBody>
      </p:sp>
      <p:sp>
        <p:nvSpPr>
          <p:cNvPr id="4" name="Content Placeholder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AutoNum type="arabicPeriod"/>
            </a:pPr>
            <a:r>
              <a:rPr lang="en-CA" sz="2400" dirty="0" smtClean="0"/>
              <a:t>Where </a:t>
            </a:r>
            <a:r>
              <a:rPr lang="en-CA" sz="2400" dirty="0"/>
              <a:t>is your country now and where would you like your country to be in 5 years. What one step could be taken to move further on the continuum</a:t>
            </a:r>
            <a:r>
              <a:rPr lang="en-CA" sz="2400" dirty="0" smtClean="0"/>
              <a:t>?</a:t>
            </a:r>
          </a:p>
          <a:p>
            <a:pPr marL="0" indent="0">
              <a:buNone/>
            </a:pPr>
            <a:endParaRPr lang="fi-FI" sz="2400" dirty="0"/>
          </a:p>
          <a:p>
            <a:pPr marL="457200" indent="-457200">
              <a:buAutoNum type="arabicPeriod"/>
            </a:pPr>
            <a:r>
              <a:rPr lang="en-CA" sz="2400" dirty="0" smtClean="0"/>
              <a:t>Who </a:t>
            </a:r>
            <a:r>
              <a:rPr lang="en-CA" sz="2400" dirty="0"/>
              <a:t>are the main users of online features of your national guidance services. What one step could be taken to widen the user groups? </a:t>
            </a:r>
            <a:endParaRPr lang="en-CA" sz="2400" dirty="0" smtClean="0"/>
          </a:p>
          <a:p>
            <a:pPr marL="0" indent="0">
              <a:buNone/>
            </a:pPr>
            <a:endParaRPr lang="fi-FI" sz="2400" dirty="0"/>
          </a:p>
          <a:p>
            <a:pPr marL="457200" indent="-457200">
              <a:buAutoNum type="arabicPeriod"/>
            </a:pPr>
            <a:r>
              <a:rPr lang="en-CA" sz="2400" dirty="0" smtClean="0"/>
              <a:t>There </a:t>
            </a:r>
            <a:r>
              <a:rPr lang="en-CA" sz="2400" dirty="0"/>
              <a:t>is an assumption that both the public and providers can be skilful and knowledgeable with using ICT effectively.  What is being done/needs to be done to make sure that both providers and users are in fact equipped to benefit from ICT?</a:t>
            </a:r>
            <a:endParaRPr lang="fi-FI" sz="2400" dirty="0"/>
          </a:p>
          <a:p>
            <a:pPr marL="0" indent="0">
              <a:buNone/>
            </a:pPr>
            <a:endParaRPr lang="fi-FI" dirty="0"/>
          </a:p>
        </p:txBody>
      </p:sp>
    </p:spTree>
    <p:extLst>
      <p:ext uri="{BB962C8B-B14F-4D97-AF65-F5344CB8AC3E}">
        <p14:creationId xmlns:p14="http://schemas.microsoft.com/office/powerpoint/2010/main" val="3632703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Country Panel: What’s Working?</a:t>
            </a:r>
            <a:endParaRPr lang="en-CA" b="1" dirty="0"/>
          </a:p>
        </p:txBody>
      </p:sp>
      <p:sp>
        <p:nvSpPr>
          <p:cNvPr id="3" name="Content Placeholder 2"/>
          <p:cNvSpPr>
            <a:spLocks noGrp="1"/>
          </p:cNvSpPr>
          <p:nvPr>
            <p:ph idx="1"/>
          </p:nvPr>
        </p:nvSpPr>
        <p:spPr/>
        <p:txBody>
          <a:bodyPr/>
          <a:lstStyle/>
          <a:p>
            <a:endParaRPr lang="en-CA" dirty="0" smtClean="0"/>
          </a:p>
          <a:p>
            <a:r>
              <a:rPr lang="en-CA" dirty="0" smtClean="0"/>
              <a:t>Denmark</a:t>
            </a:r>
          </a:p>
          <a:p>
            <a:endParaRPr lang="en-CA" dirty="0" smtClean="0"/>
          </a:p>
          <a:p>
            <a:r>
              <a:rPr lang="en-CA" dirty="0" smtClean="0"/>
              <a:t>Estonia</a:t>
            </a:r>
          </a:p>
          <a:p>
            <a:endParaRPr lang="en-CA" dirty="0" smtClean="0"/>
          </a:p>
          <a:p>
            <a:r>
              <a:rPr lang="en-CA" dirty="0" smtClean="0"/>
              <a:t>South Korea</a:t>
            </a:r>
            <a:endParaRPr lang="en-CA" dirty="0"/>
          </a:p>
        </p:txBody>
      </p:sp>
      <p:pic>
        <p:nvPicPr>
          <p:cNvPr id="2050" name="Picture 2" descr="http://plannersweb.com/wp-content/uploads/1997/07/roundtable-group-discussion-ic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2564904"/>
            <a:ext cx="4000500" cy="400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890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descr="http://www.hrinasia.com/wp-content/uploads/2014/08/Time-for-a-break-Image-H.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17087"/>
            <a:ext cx="9123190" cy="6140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91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685800" y="2708920"/>
            <a:ext cx="7772400" cy="1470025"/>
          </a:xfrm>
        </p:spPr>
        <p:txBody>
          <a:bodyPr>
            <a:normAutofit fontScale="90000"/>
          </a:bodyPr>
          <a:lstStyle/>
          <a:p>
            <a:r>
              <a:rPr lang="en-US" b="1" dirty="0"/>
              <a:t>The Role of Emerging </a:t>
            </a:r>
            <a:r>
              <a:rPr lang="en-US" b="1" dirty="0" smtClean="0"/>
              <a:t>Technologies: A Synthesis of Country Papers</a:t>
            </a:r>
            <a:endParaRPr lang="fi-FI" dirty="0"/>
          </a:p>
        </p:txBody>
      </p:sp>
      <p:sp>
        <p:nvSpPr>
          <p:cNvPr id="6" name="Subtitle 5"/>
          <p:cNvSpPr>
            <a:spLocks noGrp="1"/>
          </p:cNvSpPr>
          <p:nvPr>
            <p:ph type="subTitle" idx="1"/>
          </p:nvPr>
        </p:nvSpPr>
        <p:spPr>
          <a:xfrm>
            <a:off x="1063588" y="4941168"/>
            <a:ext cx="7016824" cy="1752600"/>
          </a:xfrm>
        </p:spPr>
        <p:txBody>
          <a:bodyPr>
            <a:normAutofit/>
          </a:bodyPr>
          <a:lstStyle/>
          <a:p>
            <a:r>
              <a:rPr lang="en-US" sz="2000" dirty="0" err="1">
                <a:solidFill>
                  <a:schemeClr val="tx1"/>
                </a:solidFill>
              </a:rPr>
              <a:t>Jaana</a:t>
            </a:r>
            <a:r>
              <a:rPr lang="en-US" sz="2000" dirty="0">
                <a:solidFill>
                  <a:schemeClr val="tx1"/>
                </a:solidFill>
              </a:rPr>
              <a:t> </a:t>
            </a:r>
            <a:r>
              <a:rPr lang="en-US" sz="2000" dirty="0" err="1">
                <a:solidFill>
                  <a:schemeClr val="tx1"/>
                </a:solidFill>
              </a:rPr>
              <a:t>Kettunen</a:t>
            </a:r>
            <a:r>
              <a:rPr lang="en-US" sz="2000" dirty="0">
                <a:solidFill>
                  <a:schemeClr val="tx1"/>
                </a:solidFill>
              </a:rPr>
              <a:t> &amp; Raimo Vuorinen</a:t>
            </a:r>
          </a:p>
          <a:p>
            <a:r>
              <a:rPr lang="en-US" sz="2000" dirty="0">
                <a:solidFill>
                  <a:schemeClr val="tx1"/>
                </a:solidFill>
              </a:rPr>
              <a:t>Finnish Institute for Educational Research, </a:t>
            </a:r>
            <a:endParaRPr lang="en-US" sz="2000" dirty="0" smtClean="0">
              <a:solidFill>
                <a:schemeClr val="tx1"/>
              </a:solidFill>
            </a:endParaRPr>
          </a:p>
          <a:p>
            <a:r>
              <a:rPr lang="en-US" sz="2000" dirty="0" smtClean="0">
                <a:solidFill>
                  <a:schemeClr val="tx1"/>
                </a:solidFill>
              </a:rPr>
              <a:t>University of </a:t>
            </a:r>
            <a:r>
              <a:rPr lang="en-US" sz="2000" dirty="0" err="1" smtClean="0">
                <a:solidFill>
                  <a:schemeClr val="tx1"/>
                </a:solidFill>
              </a:rPr>
              <a:t>Jyväskylä</a:t>
            </a:r>
            <a:r>
              <a:rPr lang="en-US" sz="2000" dirty="0" smtClean="0">
                <a:solidFill>
                  <a:schemeClr val="tx1"/>
                </a:solidFill>
              </a:rPr>
              <a:t>, Finland</a:t>
            </a:r>
            <a:endParaRPr lang="en-US" sz="2000" dirty="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1335" y="476672"/>
            <a:ext cx="3101330" cy="2394227"/>
          </a:xfrm>
          <a:prstGeom prst="rect">
            <a:avLst/>
          </a:prstGeom>
        </p:spPr>
      </p:pic>
    </p:spTree>
    <p:extLst>
      <p:ext uri="{BB962C8B-B14F-4D97-AF65-F5344CB8AC3E}">
        <p14:creationId xmlns:p14="http://schemas.microsoft.com/office/powerpoint/2010/main" val="3475086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348880"/>
            <a:ext cx="8229600" cy="1143000"/>
          </a:xfrm>
        </p:spPr>
        <p:txBody>
          <a:bodyPr>
            <a:normAutofit fontScale="90000"/>
          </a:bodyPr>
          <a:lstStyle/>
          <a:p>
            <a:r>
              <a:rPr lang="en-US" sz="9800" b="1" dirty="0" smtClean="0">
                <a:solidFill>
                  <a:schemeClr val="bg1"/>
                </a:solidFill>
              </a:rPr>
              <a:t>Workshop #3: </a:t>
            </a:r>
            <a:r>
              <a:rPr lang="en-US" b="1" dirty="0" smtClean="0">
                <a:solidFill>
                  <a:schemeClr val="bg1"/>
                </a:solidFill>
              </a:rPr>
              <a:t/>
            </a:r>
            <a:br>
              <a:rPr lang="en-US" b="1" dirty="0" smtClean="0">
                <a:solidFill>
                  <a:schemeClr val="bg1"/>
                </a:solidFill>
              </a:rPr>
            </a:br>
            <a:r>
              <a:rPr lang="en-US" b="1" dirty="0" smtClean="0">
                <a:solidFill>
                  <a:schemeClr val="bg1"/>
                </a:solidFill>
              </a:rPr>
              <a:t>The Role of Emerging Technologies</a:t>
            </a:r>
            <a:endParaRPr lang="en-US" b="1" dirty="0">
              <a:solidFill>
                <a:schemeClr val="bg1"/>
              </a:solidFill>
            </a:endParaRPr>
          </a:p>
        </p:txBody>
      </p:sp>
      <p:sp>
        <p:nvSpPr>
          <p:cNvPr id="4" name="Content Placeholder 2"/>
          <p:cNvSpPr>
            <a:spLocks noGrp="1"/>
          </p:cNvSpPr>
          <p:nvPr>
            <p:ph idx="1"/>
          </p:nvPr>
        </p:nvSpPr>
        <p:spPr>
          <a:xfrm>
            <a:off x="457200" y="2575445"/>
            <a:ext cx="8229600" cy="4525963"/>
          </a:xfrm>
        </p:spPr>
        <p:txBody>
          <a:bodyPr/>
          <a:lstStyle/>
          <a:p>
            <a:pPr marL="0" indent="0">
              <a:buNone/>
            </a:pPr>
            <a:endParaRPr lang="en-CA" dirty="0" smtClean="0">
              <a:solidFill>
                <a:schemeClr val="bg1"/>
              </a:solidFill>
            </a:endParaRPr>
          </a:p>
          <a:p>
            <a:pPr marL="0" indent="0">
              <a:buNone/>
            </a:pPr>
            <a:endParaRPr lang="en-CA" dirty="0">
              <a:solidFill>
                <a:schemeClr val="bg1"/>
              </a:solidFill>
            </a:endParaRPr>
          </a:p>
          <a:p>
            <a:pPr marL="0" indent="0">
              <a:buNone/>
            </a:pPr>
            <a:endParaRPr lang="en-CA" dirty="0" smtClean="0">
              <a:solidFill>
                <a:schemeClr val="bg1"/>
              </a:solidFill>
            </a:endParaRPr>
          </a:p>
          <a:p>
            <a:pPr marL="0" indent="0" algn="ctr">
              <a:buNone/>
            </a:pPr>
            <a:r>
              <a:rPr lang="en-CA" dirty="0" smtClean="0">
                <a:solidFill>
                  <a:schemeClr val="bg1"/>
                </a:solidFill>
              </a:rPr>
              <a:t>Of the steps discussed, what might succeed most in your country?</a:t>
            </a:r>
            <a:endParaRPr lang="en-CA" dirty="0">
              <a:solidFill>
                <a:schemeClr val="bg1"/>
              </a:solidFill>
            </a:endParaRPr>
          </a:p>
        </p:txBody>
      </p:sp>
    </p:spTree>
    <p:extLst>
      <p:ext uri="{BB962C8B-B14F-4D97-AF65-F5344CB8AC3E}">
        <p14:creationId xmlns:p14="http://schemas.microsoft.com/office/powerpoint/2010/main" val="3393208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685800" y="3327127"/>
            <a:ext cx="7772400" cy="1470025"/>
          </a:xfrm>
        </p:spPr>
        <p:txBody>
          <a:bodyPr>
            <a:normAutofit fontScale="90000"/>
          </a:bodyPr>
          <a:lstStyle/>
          <a:p>
            <a:r>
              <a:rPr lang="en-US" b="1" dirty="0" smtClean="0"/>
              <a:t>Conclusions: </a:t>
            </a:r>
            <a:br>
              <a:rPr lang="en-US" b="1" dirty="0" smtClean="0"/>
            </a:br>
            <a:r>
              <a:rPr lang="en-US" b="1" dirty="0" smtClean="0"/>
              <a:t>The </a:t>
            </a:r>
            <a:r>
              <a:rPr lang="en-US" b="1" dirty="0"/>
              <a:t>Role of Emerging </a:t>
            </a:r>
            <a:r>
              <a:rPr lang="en-US" b="1" dirty="0" smtClean="0"/>
              <a:t>Technologies</a:t>
            </a:r>
            <a:endParaRPr lang="fi-FI"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1335" y="1094879"/>
            <a:ext cx="3101330" cy="2394227"/>
          </a:xfrm>
          <a:prstGeom prst="rect">
            <a:avLst/>
          </a:prstGeom>
        </p:spPr>
      </p:pic>
    </p:spTree>
    <p:extLst>
      <p:ext uri="{BB962C8B-B14F-4D97-AF65-F5344CB8AC3E}">
        <p14:creationId xmlns:p14="http://schemas.microsoft.com/office/powerpoint/2010/main" val="1928185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b="1" dirty="0" smtClean="0"/>
              <a:t>Questions presented to country teams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a:t>1) How are technologies currently used to support workforce preparation, placement, and development policies for young people in your country? </a:t>
            </a:r>
            <a:endParaRPr lang="en-US" dirty="0" smtClean="0"/>
          </a:p>
          <a:p>
            <a:pPr marL="0" indent="0">
              <a:buNone/>
            </a:pPr>
            <a:r>
              <a:rPr lang="en-US" dirty="0" smtClean="0"/>
              <a:t>2</a:t>
            </a:r>
            <a:r>
              <a:rPr lang="en-US" dirty="0"/>
              <a:t>) How does the use of technology connect with existing structures of the provision of career guidance? </a:t>
            </a:r>
            <a:endParaRPr lang="en-US" dirty="0" smtClean="0"/>
          </a:p>
          <a:p>
            <a:pPr marL="0" indent="0">
              <a:buNone/>
            </a:pPr>
            <a:r>
              <a:rPr lang="en-US" dirty="0" smtClean="0"/>
              <a:t>3</a:t>
            </a:r>
            <a:r>
              <a:rPr lang="en-US" dirty="0"/>
              <a:t>) what are the challenges your country faces in relation to emerging technologies?</a:t>
            </a:r>
            <a:endParaRPr lang="fi-FI" dirty="0"/>
          </a:p>
        </p:txBody>
      </p:sp>
    </p:spTree>
    <p:extLst>
      <p:ext uri="{BB962C8B-B14F-4D97-AF65-F5344CB8AC3E}">
        <p14:creationId xmlns:p14="http://schemas.microsoft.com/office/powerpoint/2010/main" val="3677247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179512" y="980728"/>
            <a:ext cx="8856984" cy="5782654"/>
          </a:xfrm>
          <a:prstGeom prst="ellipse">
            <a:avLst/>
          </a:prstGeom>
          <a:solidFill>
            <a:schemeClr val="accent2">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schemeClr val="tx1"/>
              </a:solidFill>
            </a:endParaRPr>
          </a:p>
        </p:txBody>
      </p:sp>
      <p:sp>
        <p:nvSpPr>
          <p:cNvPr id="8" name="Oval 7"/>
          <p:cNvSpPr/>
          <p:nvPr/>
        </p:nvSpPr>
        <p:spPr>
          <a:xfrm>
            <a:off x="2339752" y="1498774"/>
            <a:ext cx="6696744" cy="4450506"/>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schemeClr val="tx1"/>
              </a:solidFill>
            </a:endParaRPr>
          </a:p>
        </p:txBody>
      </p:sp>
      <p:sp>
        <p:nvSpPr>
          <p:cNvPr id="7" name="Oval 6"/>
          <p:cNvSpPr/>
          <p:nvPr/>
        </p:nvSpPr>
        <p:spPr>
          <a:xfrm>
            <a:off x="3769568" y="2218854"/>
            <a:ext cx="5266928" cy="308235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schemeClr val="tx1"/>
              </a:solidFill>
            </a:endParaRPr>
          </a:p>
        </p:txBody>
      </p:sp>
      <p:sp>
        <p:nvSpPr>
          <p:cNvPr id="4" name="Title 3"/>
          <p:cNvSpPr>
            <a:spLocks noGrp="1"/>
          </p:cNvSpPr>
          <p:nvPr>
            <p:ph type="title"/>
          </p:nvPr>
        </p:nvSpPr>
        <p:spPr>
          <a:xfrm>
            <a:off x="395536" y="188640"/>
            <a:ext cx="8229600" cy="634082"/>
          </a:xfrm>
        </p:spPr>
        <p:txBody>
          <a:bodyPr>
            <a:normAutofit fontScale="90000"/>
          </a:bodyPr>
          <a:lstStyle/>
          <a:p>
            <a:r>
              <a:rPr lang="en-US" b="1" dirty="0" smtClean="0"/>
              <a:t>ICT  in Career Development</a:t>
            </a:r>
            <a:endParaRPr lang="en-US" b="1" dirty="0"/>
          </a:p>
        </p:txBody>
      </p:sp>
      <p:sp>
        <p:nvSpPr>
          <p:cNvPr id="6" name="Oval 5"/>
          <p:cNvSpPr/>
          <p:nvPr/>
        </p:nvSpPr>
        <p:spPr>
          <a:xfrm>
            <a:off x="7297960" y="2859931"/>
            <a:ext cx="1738536" cy="17281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b="1" dirty="0" err="1" smtClean="0">
                <a:solidFill>
                  <a:schemeClr val="tx1"/>
                </a:solidFill>
              </a:rPr>
              <a:t>Citizens</a:t>
            </a:r>
            <a:endParaRPr lang="fi-FI" b="1" dirty="0">
              <a:solidFill>
                <a:schemeClr val="tx1"/>
              </a:solidFill>
            </a:endParaRPr>
          </a:p>
        </p:txBody>
      </p:sp>
      <p:sp>
        <p:nvSpPr>
          <p:cNvPr id="9" name="TextBox 8"/>
          <p:cNvSpPr txBox="1"/>
          <p:nvPr/>
        </p:nvSpPr>
        <p:spPr>
          <a:xfrm>
            <a:off x="3769568" y="4999186"/>
            <a:ext cx="933141" cy="461665"/>
          </a:xfrm>
          <a:prstGeom prst="rect">
            <a:avLst/>
          </a:prstGeom>
          <a:noFill/>
        </p:spPr>
        <p:txBody>
          <a:bodyPr wrap="none" rtlCol="0">
            <a:spAutoFit/>
          </a:bodyPr>
          <a:lstStyle/>
          <a:p>
            <a:r>
              <a:rPr lang="fi-FI" sz="2400" b="1" dirty="0" err="1" smtClean="0"/>
              <a:t>Policy</a:t>
            </a:r>
            <a:endParaRPr lang="fi-FI" sz="2400" b="1" dirty="0" smtClean="0"/>
          </a:p>
        </p:txBody>
      </p:sp>
      <p:sp>
        <p:nvSpPr>
          <p:cNvPr id="10" name="TextBox 9"/>
          <p:cNvSpPr txBox="1"/>
          <p:nvPr/>
        </p:nvSpPr>
        <p:spPr>
          <a:xfrm>
            <a:off x="4950871" y="5244033"/>
            <a:ext cx="1474506" cy="646331"/>
          </a:xfrm>
          <a:prstGeom prst="rect">
            <a:avLst/>
          </a:prstGeom>
          <a:noFill/>
        </p:spPr>
        <p:txBody>
          <a:bodyPr wrap="none" rtlCol="0">
            <a:spAutoFit/>
          </a:bodyPr>
          <a:lstStyle/>
          <a:p>
            <a:r>
              <a:rPr lang="fi-FI" b="1" dirty="0" smtClean="0"/>
              <a:t>System </a:t>
            </a:r>
          </a:p>
          <a:p>
            <a:r>
              <a:rPr lang="fi-FI" b="1" dirty="0"/>
              <a:t>D</a:t>
            </a:r>
            <a:r>
              <a:rPr lang="fi-FI" b="1" dirty="0" smtClean="0"/>
              <a:t>evelopment</a:t>
            </a:r>
          </a:p>
        </p:txBody>
      </p:sp>
      <p:sp>
        <p:nvSpPr>
          <p:cNvPr id="11" name="Left-Right Arrow 10"/>
          <p:cNvSpPr/>
          <p:nvPr/>
        </p:nvSpPr>
        <p:spPr>
          <a:xfrm>
            <a:off x="2833464" y="3387204"/>
            <a:ext cx="2026568" cy="1121916"/>
          </a:xfrm>
          <a:prstGeom prst="leftRightArrow">
            <a:avLst>
              <a:gd name="adj1" fmla="val 74936"/>
              <a:gd name="adj2" fmla="val 3299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smtClean="0">
                <a:solidFill>
                  <a:schemeClr val="tx1"/>
                </a:solidFill>
              </a:rPr>
              <a:t>Designing</a:t>
            </a:r>
            <a:br>
              <a:rPr lang="fi-FI" sz="1600" b="1" dirty="0" smtClean="0">
                <a:solidFill>
                  <a:schemeClr val="tx1"/>
                </a:solidFill>
              </a:rPr>
            </a:br>
            <a:r>
              <a:rPr lang="fi-FI" sz="1600" b="1" dirty="0" smtClean="0">
                <a:solidFill>
                  <a:schemeClr val="tx1"/>
                </a:solidFill>
              </a:rPr>
              <a:t>Development</a:t>
            </a:r>
          </a:p>
          <a:p>
            <a:pPr algn="ctr"/>
            <a:r>
              <a:rPr lang="fi-FI" sz="1600" b="1" dirty="0" err="1" smtClean="0">
                <a:solidFill>
                  <a:schemeClr val="tx1"/>
                </a:solidFill>
              </a:rPr>
              <a:t>Evidence</a:t>
            </a:r>
            <a:endParaRPr lang="fi-FI" sz="1600" b="1" dirty="0">
              <a:solidFill>
                <a:schemeClr val="tx1"/>
              </a:solidFill>
            </a:endParaRPr>
          </a:p>
        </p:txBody>
      </p:sp>
      <p:sp>
        <p:nvSpPr>
          <p:cNvPr id="12" name="Left-Right Arrow 11"/>
          <p:cNvSpPr/>
          <p:nvPr/>
        </p:nvSpPr>
        <p:spPr>
          <a:xfrm>
            <a:off x="5751012" y="3387204"/>
            <a:ext cx="1872208" cy="1121916"/>
          </a:xfrm>
          <a:prstGeom prst="leftRightArrow">
            <a:avLst>
              <a:gd name="adj1" fmla="val 74936"/>
              <a:gd name="adj2" fmla="val 3299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smtClean="0">
                <a:solidFill>
                  <a:schemeClr val="tx1"/>
                </a:solidFill>
              </a:rPr>
              <a:t>Using</a:t>
            </a:r>
          </a:p>
          <a:p>
            <a:pPr algn="ctr"/>
            <a:r>
              <a:rPr lang="fi-FI" sz="1600" b="1" dirty="0" err="1" smtClean="0">
                <a:solidFill>
                  <a:schemeClr val="tx1"/>
                </a:solidFill>
              </a:rPr>
              <a:t>Reshaping</a:t>
            </a:r>
            <a:r>
              <a:rPr lang="fi-FI" sz="1600" b="1" dirty="0" smtClean="0">
                <a:solidFill>
                  <a:schemeClr val="tx1"/>
                </a:solidFill>
              </a:rPr>
              <a:t> </a:t>
            </a:r>
          </a:p>
          <a:p>
            <a:pPr algn="ctr"/>
            <a:r>
              <a:rPr lang="fi-FI" sz="1600" b="1" dirty="0" smtClean="0">
                <a:solidFill>
                  <a:schemeClr val="tx1"/>
                </a:solidFill>
              </a:rPr>
              <a:t>the design</a:t>
            </a:r>
            <a:endParaRPr lang="fi-FI" sz="1600" b="1" dirty="0">
              <a:solidFill>
                <a:schemeClr val="tx1"/>
              </a:solidFill>
            </a:endParaRPr>
          </a:p>
        </p:txBody>
      </p:sp>
      <p:sp>
        <p:nvSpPr>
          <p:cNvPr id="13" name="TextBox 12"/>
          <p:cNvSpPr txBox="1"/>
          <p:nvPr/>
        </p:nvSpPr>
        <p:spPr>
          <a:xfrm>
            <a:off x="5251963" y="2224860"/>
            <a:ext cx="2602632" cy="1015663"/>
          </a:xfrm>
          <a:prstGeom prst="rect">
            <a:avLst/>
          </a:prstGeom>
          <a:noFill/>
        </p:spPr>
        <p:txBody>
          <a:bodyPr wrap="square" rtlCol="0">
            <a:spAutoFit/>
          </a:bodyPr>
          <a:lstStyle/>
          <a:p>
            <a:r>
              <a:rPr lang="fi-FI" sz="2000" b="1" dirty="0" err="1" smtClean="0"/>
              <a:t>Career</a:t>
            </a:r>
            <a:r>
              <a:rPr lang="fi-FI" sz="2000" b="1" dirty="0" smtClean="0"/>
              <a:t> </a:t>
            </a:r>
            <a:r>
              <a:rPr lang="fi-FI" sz="2000" b="1" dirty="0" err="1" smtClean="0"/>
              <a:t>services</a:t>
            </a:r>
            <a:endParaRPr lang="fi-FI" sz="2000" b="1" dirty="0" smtClean="0"/>
          </a:p>
          <a:p>
            <a:r>
              <a:rPr lang="fi-FI" sz="2000" b="1" dirty="0" err="1" smtClean="0"/>
              <a:t>Career</a:t>
            </a:r>
            <a:r>
              <a:rPr lang="fi-FI" sz="2000" b="1" dirty="0" smtClean="0"/>
              <a:t> </a:t>
            </a:r>
            <a:r>
              <a:rPr lang="fi-FI" sz="2000" b="1" dirty="0" err="1" smtClean="0"/>
              <a:t>resources</a:t>
            </a:r>
            <a:endParaRPr lang="fi-FI" sz="2000" b="1" dirty="0" smtClean="0"/>
          </a:p>
          <a:p>
            <a:r>
              <a:rPr lang="fi-FI" sz="2000" b="1" dirty="0" err="1" smtClean="0"/>
              <a:t>Career</a:t>
            </a:r>
            <a:r>
              <a:rPr lang="fi-FI" sz="2000" b="1" dirty="0" smtClean="0"/>
              <a:t> </a:t>
            </a:r>
            <a:r>
              <a:rPr lang="fi-FI" sz="2000" b="1" dirty="0" err="1" smtClean="0"/>
              <a:t>tools</a:t>
            </a:r>
            <a:endParaRPr lang="fi-FI" sz="2000" b="1" dirty="0" smtClean="0"/>
          </a:p>
        </p:txBody>
      </p:sp>
      <p:sp>
        <p:nvSpPr>
          <p:cNvPr id="15" name="TextBox 14"/>
          <p:cNvSpPr txBox="1"/>
          <p:nvPr/>
        </p:nvSpPr>
        <p:spPr>
          <a:xfrm>
            <a:off x="179512" y="3129642"/>
            <a:ext cx="2520280" cy="2185214"/>
          </a:xfrm>
          <a:prstGeom prst="rect">
            <a:avLst/>
          </a:prstGeom>
          <a:noFill/>
        </p:spPr>
        <p:txBody>
          <a:bodyPr wrap="square" rtlCol="0">
            <a:spAutoFit/>
          </a:bodyPr>
          <a:lstStyle/>
          <a:p>
            <a:pPr algn="ctr">
              <a:lnSpc>
                <a:spcPct val="150000"/>
              </a:lnSpc>
            </a:pPr>
            <a:r>
              <a:rPr lang="fi-FI" sz="2400" b="1" dirty="0" smtClean="0"/>
              <a:t>Products</a:t>
            </a:r>
          </a:p>
          <a:p>
            <a:pPr algn="ctr">
              <a:lnSpc>
                <a:spcPct val="150000"/>
              </a:lnSpc>
            </a:pPr>
            <a:r>
              <a:rPr lang="fi-FI" sz="2400" b="1" dirty="0" err="1" smtClean="0"/>
              <a:t>Infrastructure</a:t>
            </a:r>
            <a:endParaRPr lang="fi-FI" sz="2400" b="1" dirty="0" smtClean="0"/>
          </a:p>
          <a:p>
            <a:pPr algn="ctr">
              <a:lnSpc>
                <a:spcPct val="150000"/>
              </a:lnSpc>
            </a:pPr>
            <a:r>
              <a:rPr lang="fi-FI" sz="2400" b="1" dirty="0" smtClean="0"/>
              <a:t>Electronic </a:t>
            </a:r>
            <a:r>
              <a:rPr lang="fi-FI" sz="2400" b="1" dirty="0"/>
              <a:t>C</a:t>
            </a:r>
            <a:r>
              <a:rPr lang="fi-FI" sz="2400" b="1" dirty="0" smtClean="0"/>
              <a:t>ontent</a:t>
            </a:r>
          </a:p>
          <a:p>
            <a:endParaRPr lang="fi-FI" sz="2800" dirty="0"/>
          </a:p>
        </p:txBody>
      </p:sp>
      <p:sp>
        <p:nvSpPr>
          <p:cNvPr id="16" name="Left-Right Arrow 15"/>
          <p:cNvSpPr/>
          <p:nvPr/>
        </p:nvSpPr>
        <p:spPr>
          <a:xfrm>
            <a:off x="2125009" y="2652018"/>
            <a:ext cx="2591007" cy="560958"/>
          </a:xfrm>
          <a:prstGeom prst="leftRightArrow">
            <a:avLst>
              <a:gd name="adj1" fmla="val 74936"/>
              <a:gd name="adj2" fmla="val 3299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smtClean="0">
                <a:solidFill>
                  <a:schemeClr val="tx1"/>
                </a:solidFill>
              </a:rPr>
              <a:t>Enhancement</a:t>
            </a:r>
            <a:endParaRPr lang="fi-FI" sz="1600" b="1" dirty="0">
              <a:solidFill>
                <a:schemeClr val="tx1"/>
              </a:solidFill>
            </a:endParaRPr>
          </a:p>
        </p:txBody>
      </p:sp>
    </p:spTree>
    <p:extLst>
      <p:ext uri="{BB962C8B-B14F-4D97-AF65-F5344CB8AC3E}">
        <p14:creationId xmlns:p14="http://schemas.microsoft.com/office/powerpoint/2010/main" val="1228466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chemeClr val="accent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pPr algn="l"/>
            <a:r>
              <a:rPr lang="fi-FI" b="1" dirty="0" smtClean="0"/>
              <a:t>Digitalization:</a:t>
            </a:r>
            <a:endParaRPr lang="fi-FI" b="1" dirty="0"/>
          </a:p>
        </p:txBody>
      </p:sp>
      <p:sp>
        <p:nvSpPr>
          <p:cNvPr id="5" name="Content Placeholder 4"/>
          <p:cNvSpPr>
            <a:spLocks noGrp="1"/>
          </p:cNvSpPr>
          <p:nvPr>
            <p:ph idx="1"/>
          </p:nvPr>
        </p:nvSpPr>
        <p:spPr/>
        <p:txBody>
          <a:bodyPr/>
          <a:lstStyle/>
          <a:p>
            <a:r>
              <a:rPr lang="fi-FI" b="1" dirty="0" err="1" smtClean="0"/>
              <a:t>Need</a:t>
            </a:r>
            <a:r>
              <a:rPr lang="fi-FI" b="1" dirty="0" smtClean="0"/>
              <a:t> to </a:t>
            </a:r>
            <a:r>
              <a:rPr lang="fi-FI" b="1" dirty="0" err="1" smtClean="0"/>
              <a:t>expand</a:t>
            </a:r>
            <a:r>
              <a:rPr lang="fi-FI" b="1" dirty="0" smtClean="0"/>
              <a:t> </a:t>
            </a:r>
            <a:r>
              <a:rPr lang="fi-FI" b="1" dirty="0" err="1" smtClean="0"/>
              <a:t>understanding</a:t>
            </a:r>
            <a:r>
              <a:rPr lang="fi-FI" b="1" dirty="0" smtClean="0"/>
              <a:t> on </a:t>
            </a:r>
            <a:r>
              <a:rPr lang="fi-FI" b="1" dirty="0" err="1" smtClean="0"/>
              <a:t>emerging</a:t>
            </a:r>
            <a:r>
              <a:rPr lang="fi-FI" b="1" dirty="0" smtClean="0"/>
              <a:t> </a:t>
            </a:r>
            <a:r>
              <a:rPr lang="fi-FI" b="1" dirty="0" err="1" smtClean="0"/>
              <a:t>technologies</a:t>
            </a:r>
            <a:r>
              <a:rPr lang="fi-FI" b="1" dirty="0" smtClean="0"/>
              <a:t> and </a:t>
            </a:r>
            <a:r>
              <a:rPr lang="fi-FI" b="1" dirty="0" err="1" smtClean="0"/>
              <a:t>their</a:t>
            </a:r>
            <a:r>
              <a:rPr lang="fi-FI" b="1" dirty="0" smtClean="0"/>
              <a:t> </a:t>
            </a:r>
            <a:r>
              <a:rPr lang="fi-FI" b="1" dirty="0" err="1" smtClean="0"/>
              <a:t>impact</a:t>
            </a:r>
            <a:r>
              <a:rPr lang="fi-FI" b="1" dirty="0" smtClean="0"/>
              <a:t> on </a:t>
            </a:r>
            <a:r>
              <a:rPr lang="fi-FI" b="1" dirty="0" err="1" smtClean="0"/>
              <a:t>career</a:t>
            </a:r>
            <a:r>
              <a:rPr lang="fi-FI" b="1" dirty="0" smtClean="0"/>
              <a:t> </a:t>
            </a:r>
            <a:r>
              <a:rPr lang="fi-FI" b="1" dirty="0" err="1" smtClean="0"/>
              <a:t>development</a:t>
            </a:r>
            <a:r>
              <a:rPr lang="fi-FI" b="1" dirty="0" smtClean="0"/>
              <a:t> and </a:t>
            </a:r>
            <a:r>
              <a:rPr lang="fi-FI" b="1" dirty="0" err="1" smtClean="0"/>
              <a:t>public</a:t>
            </a:r>
            <a:r>
              <a:rPr lang="fi-FI" b="1" dirty="0" smtClean="0"/>
              <a:t> </a:t>
            </a:r>
            <a:r>
              <a:rPr lang="fi-FI" b="1" dirty="0" err="1" smtClean="0"/>
              <a:t>policy</a:t>
            </a:r>
            <a:endParaRPr lang="fi-FI" b="1" dirty="0" smtClean="0"/>
          </a:p>
          <a:p>
            <a:pPr marL="0" indent="0">
              <a:buNone/>
            </a:pPr>
            <a:r>
              <a:rPr lang="fi-FI" b="1" dirty="0"/>
              <a:t/>
            </a:r>
            <a:br>
              <a:rPr lang="fi-FI" b="1" dirty="0"/>
            </a:br>
            <a:endParaRPr lang="fi-FI" b="1" dirty="0"/>
          </a:p>
        </p:txBody>
      </p:sp>
    </p:spTree>
    <p:extLst>
      <p:ext uri="{BB962C8B-B14F-4D97-AF65-F5344CB8AC3E}">
        <p14:creationId xmlns:p14="http://schemas.microsoft.com/office/powerpoint/2010/main" val="610811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fi-FI" b="1" dirty="0" smtClean="0"/>
              <a:t>Variations: </a:t>
            </a:r>
            <a:endParaRPr lang="fi-FI" b="1" dirty="0"/>
          </a:p>
        </p:txBody>
      </p:sp>
      <p:sp>
        <p:nvSpPr>
          <p:cNvPr id="3" name="Content Placeholder 2"/>
          <p:cNvSpPr>
            <a:spLocks noGrp="1"/>
          </p:cNvSpPr>
          <p:nvPr>
            <p:ph idx="1"/>
          </p:nvPr>
        </p:nvSpPr>
        <p:spPr/>
        <p:txBody>
          <a:bodyPr/>
          <a:lstStyle/>
          <a:p>
            <a:r>
              <a:rPr lang="en-US" b="1" dirty="0">
                <a:latin typeface="Arial"/>
                <a:cs typeface="Arial"/>
              </a:rPr>
              <a:t>Analysis focused on identifying and describing the </a:t>
            </a:r>
            <a:r>
              <a:rPr lang="en-GB" b="1" dirty="0" smtClean="0">
                <a:latin typeface="Arial"/>
                <a:cs typeface="Arial"/>
              </a:rPr>
              <a:t>different </a:t>
            </a:r>
            <a:r>
              <a:rPr lang="en-GB" b="1" dirty="0">
                <a:latin typeface="Arial"/>
                <a:cs typeface="Arial"/>
              </a:rPr>
              <a:t>experiences </a:t>
            </a:r>
            <a:r>
              <a:rPr lang="en-GB" b="1" dirty="0" smtClean="0">
                <a:latin typeface="Arial"/>
                <a:cs typeface="Arial"/>
              </a:rPr>
              <a:t>regarding the role </a:t>
            </a:r>
            <a:r>
              <a:rPr lang="en-GB" b="1" dirty="0">
                <a:latin typeface="Arial"/>
                <a:cs typeface="Arial"/>
              </a:rPr>
              <a:t>of Information and Communication Technologies (ICT) in relation to national </a:t>
            </a:r>
            <a:r>
              <a:rPr lang="en-GB" b="1" dirty="0" smtClean="0">
                <a:latin typeface="Arial"/>
                <a:cs typeface="Arial"/>
              </a:rPr>
              <a:t>Career Development Policies</a:t>
            </a:r>
            <a:endParaRPr lang="fi-FI" b="1" dirty="0">
              <a:latin typeface="Arial"/>
              <a:cs typeface="Arial"/>
            </a:endParaRPr>
          </a:p>
          <a:p>
            <a:pPr marL="0" indent="0">
              <a:buNone/>
            </a:pPr>
            <a:endParaRPr lang="fi-FI" b="1" dirty="0"/>
          </a:p>
        </p:txBody>
      </p:sp>
    </p:spTree>
    <p:extLst>
      <p:ext uri="{BB962C8B-B14F-4D97-AF65-F5344CB8AC3E}">
        <p14:creationId xmlns:p14="http://schemas.microsoft.com/office/powerpoint/2010/main" val="4219145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35496" y="1893434"/>
            <a:ext cx="8945483" cy="2471670"/>
          </a:xfrm>
          <a:prstGeom prst="rightArrow">
            <a:avLst/>
          </a:prstGeom>
          <a:scene3d>
            <a:camera prst="orthographicFront"/>
            <a:lightRig rig="threePt" dir="t">
              <a:rot lat="0" lon="0" rev="7500000"/>
            </a:lightRig>
          </a:scene3d>
          <a:sp3d z="-152400" extrusionH="63500" prstMaterial="matte">
            <a:bevelT w="144450" h="6350" prst="relaxedInset"/>
            <a:contourClr>
              <a:schemeClr val="bg1"/>
            </a:contourClr>
          </a:sp3d>
        </p:spPr>
        <p:style>
          <a:lnRef idx="0">
            <a:schemeClr val="dk1">
              <a:hueOff val="0"/>
              <a:satOff val="0"/>
              <a:lumOff val="0"/>
              <a:alphaOff val="0"/>
            </a:schemeClr>
          </a:lnRef>
          <a:fillRef idx="3">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2" name="Title 1"/>
          <p:cNvSpPr>
            <a:spLocks noGrp="1"/>
          </p:cNvSpPr>
          <p:nvPr>
            <p:ph type="title"/>
          </p:nvPr>
        </p:nvSpPr>
        <p:spPr/>
        <p:txBody>
          <a:bodyPr/>
          <a:lstStyle/>
          <a:p>
            <a:pPr algn="l"/>
            <a:r>
              <a:rPr lang="en-US" b="1" dirty="0" smtClean="0"/>
              <a:t>Key Findings:</a:t>
            </a:r>
            <a:endParaRPr lang="en-US" b="1" dirty="0"/>
          </a:p>
        </p:txBody>
      </p:sp>
      <p:grpSp>
        <p:nvGrpSpPr>
          <p:cNvPr id="7" name="Group 6"/>
          <p:cNvGrpSpPr/>
          <p:nvPr/>
        </p:nvGrpSpPr>
        <p:grpSpPr>
          <a:xfrm>
            <a:off x="1698857" y="2598214"/>
            <a:ext cx="1746133" cy="990041"/>
            <a:chOff x="2865" y="1087139"/>
            <a:chExt cx="1746133" cy="1449519"/>
          </a:xfrm>
          <a:scene3d>
            <a:camera prst="orthographicFront"/>
            <a:lightRig rig="threePt" dir="t">
              <a:rot lat="0" lon="0" rev="7500000"/>
            </a:lightRig>
          </a:scene3d>
        </p:grpSpPr>
        <p:sp>
          <p:nvSpPr>
            <p:cNvPr id="17" name="Rounded Rectangle 16"/>
            <p:cNvSpPr/>
            <p:nvPr/>
          </p:nvSpPr>
          <p:spPr>
            <a:xfrm>
              <a:off x="2865" y="1087139"/>
              <a:ext cx="1746133" cy="1449519"/>
            </a:xfrm>
            <a:prstGeom prst="roundRect">
              <a:avLst/>
            </a:prstGeom>
            <a:gradFill rotWithShape="0">
              <a:gsLst>
                <a:gs pos="0">
                  <a:schemeClr val="accent4"/>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sp>
        <p:sp>
          <p:nvSpPr>
            <p:cNvPr id="18" name="Rounded Rectangle 5"/>
            <p:cNvSpPr/>
            <p:nvPr/>
          </p:nvSpPr>
          <p:spPr>
            <a:xfrm>
              <a:off x="73625" y="1157899"/>
              <a:ext cx="1604613" cy="130799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2000" b="1" kern="1200" dirty="0" smtClean="0">
                  <a:latin typeface="+mj-lt"/>
                  <a:ea typeface="+mn-ea"/>
                  <a:cs typeface="Arial"/>
                </a:rPr>
                <a:t>Unexploited</a:t>
              </a:r>
              <a:endParaRPr lang="en-US" sz="2000" b="1" kern="1200" dirty="0">
                <a:latin typeface="+mj-lt"/>
                <a:ea typeface="+mn-ea"/>
                <a:cs typeface="Arial"/>
              </a:endParaRPr>
            </a:p>
          </p:txBody>
        </p:sp>
      </p:grpSp>
      <p:grpSp>
        <p:nvGrpSpPr>
          <p:cNvPr id="8" name="Group 7"/>
          <p:cNvGrpSpPr/>
          <p:nvPr/>
        </p:nvGrpSpPr>
        <p:grpSpPr>
          <a:xfrm>
            <a:off x="3491880" y="2634249"/>
            <a:ext cx="1746133" cy="990041"/>
            <a:chOff x="2040021" y="1087139"/>
            <a:chExt cx="1746133" cy="1449519"/>
          </a:xfrm>
          <a:scene3d>
            <a:camera prst="orthographicFront"/>
            <a:lightRig rig="threePt" dir="t">
              <a:rot lat="0" lon="0" rev="7500000"/>
            </a:lightRig>
          </a:scene3d>
        </p:grpSpPr>
        <p:sp>
          <p:nvSpPr>
            <p:cNvPr id="15" name="Rounded Rectangle 14"/>
            <p:cNvSpPr/>
            <p:nvPr/>
          </p:nvSpPr>
          <p:spPr>
            <a:xfrm>
              <a:off x="2040021" y="1087139"/>
              <a:ext cx="1746133" cy="1449519"/>
            </a:xfrm>
            <a:prstGeom prst="roundRect">
              <a:avLst/>
            </a:prstGeom>
            <a:gradFill rotWithShape="0">
              <a:gsLst>
                <a:gs pos="0">
                  <a:schemeClr val="tx2"/>
                </a:gs>
                <a:gs pos="80000">
                  <a:schemeClr val="accent4">
                    <a:hueOff val="-792299"/>
                    <a:satOff val="-31707"/>
                    <a:lumOff val="-14379"/>
                    <a:alphaOff val="0"/>
                    <a:shade val="93000"/>
                    <a:satMod val="130000"/>
                  </a:schemeClr>
                </a:gs>
                <a:gs pos="100000">
                  <a:schemeClr val="accent4">
                    <a:hueOff val="-792299"/>
                    <a:satOff val="-31707"/>
                    <a:lumOff val="-14379"/>
                    <a:alphaOff val="0"/>
                    <a:shade val="94000"/>
                    <a:satMod val="135000"/>
                  </a:schemeClr>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4">
                <a:hueOff val="-792299"/>
                <a:satOff val="-31707"/>
                <a:lumOff val="-14379"/>
                <a:alphaOff val="0"/>
              </a:schemeClr>
            </a:effectRef>
            <a:fontRef idx="minor">
              <a:schemeClr val="lt1"/>
            </a:fontRef>
          </p:style>
        </p:sp>
        <p:sp>
          <p:nvSpPr>
            <p:cNvPr id="16" name="Rounded Rectangle 7"/>
            <p:cNvSpPr/>
            <p:nvPr/>
          </p:nvSpPr>
          <p:spPr>
            <a:xfrm>
              <a:off x="2110781" y="1157899"/>
              <a:ext cx="1604613" cy="130799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latin typeface="+mj-lt"/>
                  <a:ea typeface="+mn-ea"/>
                  <a:cs typeface="Arial"/>
                </a:rPr>
                <a:t>Emerging</a:t>
              </a:r>
              <a:endParaRPr lang="en-US" sz="1800" b="1" kern="1200" dirty="0">
                <a:latin typeface="+mj-lt"/>
                <a:ea typeface="+mn-ea"/>
                <a:cs typeface="Arial"/>
              </a:endParaRPr>
            </a:p>
          </p:txBody>
        </p:sp>
      </p:grpSp>
      <p:grpSp>
        <p:nvGrpSpPr>
          <p:cNvPr id="9" name="Group 8"/>
          <p:cNvGrpSpPr/>
          <p:nvPr/>
        </p:nvGrpSpPr>
        <p:grpSpPr>
          <a:xfrm>
            <a:off x="5238013" y="2643393"/>
            <a:ext cx="1494227" cy="990041"/>
            <a:chOff x="4077177" y="1087139"/>
            <a:chExt cx="2036201" cy="1449519"/>
          </a:xfrm>
          <a:solidFill>
            <a:schemeClr val="accent2"/>
          </a:solidFill>
          <a:scene3d>
            <a:camera prst="orthographicFront"/>
            <a:lightRig rig="threePt" dir="t">
              <a:rot lat="0" lon="0" rev="7500000"/>
            </a:lightRig>
          </a:scene3d>
        </p:grpSpPr>
        <p:sp>
          <p:nvSpPr>
            <p:cNvPr id="13" name="Rounded Rectangle 12"/>
            <p:cNvSpPr/>
            <p:nvPr/>
          </p:nvSpPr>
          <p:spPr>
            <a:xfrm>
              <a:off x="4077177" y="1087139"/>
              <a:ext cx="2036201" cy="1449519"/>
            </a:xfrm>
            <a:prstGeom prst="roundRect">
              <a:avLst/>
            </a:prstGeom>
            <a:grpFill/>
            <a:sp3d prstMaterial="plastic">
              <a:bevelT w="127000" h="25400" prst="relaxedInset"/>
            </a:sp3d>
          </p:spPr>
          <p:style>
            <a:lnRef idx="0">
              <a:schemeClr val="lt1">
                <a:hueOff val="0"/>
                <a:satOff val="0"/>
                <a:lumOff val="0"/>
                <a:alphaOff val="0"/>
              </a:schemeClr>
            </a:lnRef>
            <a:fillRef idx="3">
              <a:scrgbClr r="0" g="0" b="0"/>
            </a:fillRef>
            <a:effectRef idx="2">
              <a:schemeClr val="accent4">
                <a:hueOff val="-1584597"/>
                <a:satOff val="-63415"/>
                <a:lumOff val="-28758"/>
                <a:alphaOff val="0"/>
              </a:schemeClr>
            </a:effectRef>
            <a:fontRef idx="minor">
              <a:schemeClr val="lt1"/>
            </a:fontRef>
          </p:style>
        </p:sp>
        <p:sp>
          <p:nvSpPr>
            <p:cNvPr id="14" name="Rounded Rectangle 9"/>
            <p:cNvSpPr/>
            <p:nvPr/>
          </p:nvSpPr>
          <p:spPr>
            <a:xfrm>
              <a:off x="4147937" y="1157899"/>
              <a:ext cx="1495475" cy="1307999"/>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400" b="1" kern="1200" dirty="0" smtClean="0">
                  <a:latin typeface="+mj-lt"/>
                  <a:ea typeface="+mn-ea"/>
                  <a:cs typeface="Arial"/>
                </a:rPr>
                <a:t>Acknowledged but fragmented</a:t>
              </a:r>
              <a:endParaRPr lang="en-US" sz="1400" b="1" kern="1200" dirty="0">
                <a:latin typeface="+mj-lt"/>
                <a:ea typeface="+mn-ea"/>
                <a:cs typeface="Arial"/>
              </a:endParaRPr>
            </a:p>
          </p:txBody>
        </p:sp>
      </p:grpSp>
      <p:grpSp>
        <p:nvGrpSpPr>
          <p:cNvPr id="10" name="Group 9"/>
          <p:cNvGrpSpPr/>
          <p:nvPr/>
        </p:nvGrpSpPr>
        <p:grpSpPr>
          <a:xfrm>
            <a:off x="6732240" y="2617105"/>
            <a:ext cx="1746133" cy="990041"/>
            <a:chOff x="6404400" y="1087139"/>
            <a:chExt cx="1746133" cy="1449519"/>
          </a:xfrm>
          <a:scene3d>
            <a:camera prst="orthographicFront"/>
            <a:lightRig rig="threePt" dir="t">
              <a:rot lat="0" lon="0" rev="7500000"/>
            </a:lightRig>
          </a:scene3d>
        </p:grpSpPr>
        <p:sp>
          <p:nvSpPr>
            <p:cNvPr id="11" name="Rounded Rectangle 10"/>
            <p:cNvSpPr/>
            <p:nvPr/>
          </p:nvSpPr>
          <p:spPr>
            <a:xfrm>
              <a:off x="6404400" y="1087139"/>
              <a:ext cx="1746133" cy="1449519"/>
            </a:xfrm>
            <a:prstGeom prst="roundRect">
              <a:avLst/>
            </a:prstGeom>
            <a:sp3d prstMaterial="plastic">
              <a:bevelT w="127000" h="25400" prst="relaxedInset"/>
            </a:sp3d>
          </p:spPr>
          <p:style>
            <a:lnRef idx="0">
              <a:schemeClr val="lt1">
                <a:hueOff val="0"/>
                <a:satOff val="0"/>
                <a:lumOff val="0"/>
                <a:alphaOff val="0"/>
              </a:schemeClr>
            </a:lnRef>
            <a:fillRef idx="3">
              <a:schemeClr val="accent4">
                <a:hueOff val="-2376896"/>
                <a:satOff val="-95122"/>
                <a:lumOff val="-43137"/>
                <a:alphaOff val="0"/>
              </a:schemeClr>
            </a:fillRef>
            <a:effectRef idx="2">
              <a:schemeClr val="accent4">
                <a:hueOff val="-2376896"/>
                <a:satOff val="-95122"/>
                <a:lumOff val="-43137"/>
                <a:alphaOff val="0"/>
              </a:schemeClr>
            </a:effectRef>
            <a:fontRef idx="minor">
              <a:schemeClr val="lt1"/>
            </a:fontRef>
          </p:style>
        </p:sp>
        <p:sp>
          <p:nvSpPr>
            <p:cNvPr id="12" name="Rounded Rectangle 11"/>
            <p:cNvSpPr/>
            <p:nvPr/>
          </p:nvSpPr>
          <p:spPr>
            <a:xfrm>
              <a:off x="6475160" y="1157899"/>
              <a:ext cx="1604613" cy="130799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latin typeface="+mj-lt"/>
                  <a:cs typeface="Arial"/>
                </a:rPr>
                <a:t>Strategic</a:t>
              </a:r>
              <a:endParaRPr lang="en-US" sz="1800" b="1" kern="1200" dirty="0">
                <a:latin typeface="+mj-lt"/>
              </a:endParaRPr>
            </a:p>
          </p:txBody>
        </p:sp>
      </p:grpSp>
      <p:sp>
        <p:nvSpPr>
          <p:cNvPr id="22" name="Rectangle 21"/>
          <p:cNvSpPr/>
          <p:nvPr/>
        </p:nvSpPr>
        <p:spPr>
          <a:xfrm>
            <a:off x="323528" y="4581128"/>
            <a:ext cx="5688632" cy="1569660"/>
          </a:xfrm>
          <a:prstGeom prst="rect">
            <a:avLst/>
          </a:prstGeom>
        </p:spPr>
        <p:txBody>
          <a:bodyPr wrap="square">
            <a:spAutoFit/>
          </a:bodyPr>
          <a:lstStyle/>
          <a:p>
            <a:r>
              <a:rPr lang="en-GB" sz="2400" dirty="0" smtClean="0">
                <a:latin typeface="Verdana" pitchFamily="1" charset="0"/>
                <a:ea typeface="Verdana" pitchFamily="1" charset="0"/>
                <a:cs typeface="Verdana" pitchFamily="1" charset="0"/>
              </a:rPr>
              <a:t>Kettunen, J. &amp; </a:t>
            </a:r>
            <a:r>
              <a:rPr lang="en-GB" sz="2400" dirty="0" err="1" smtClean="0">
                <a:latin typeface="Verdana" pitchFamily="1" charset="0"/>
                <a:ea typeface="Verdana" pitchFamily="1" charset="0"/>
                <a:cs typeface="Verdana" pitchFamily="1" charset="0"/>
              </a:rPr>
              <a:t>Vuorinen</a:t>
            </a:r>
            <a:r>
              <a:rPr lang="en-GB" sz="2400" dirty="0" smtClean="0">
                <a:latin typeface="Verdana" pitchFamily="1" charset="0"/>
                <a:ea typeface="Verdana" pitchFamily="1" charset="0"/>
                <a:cs typeface="Verdana" pitchFamily="1" charset="0"/>
              </a:rPr>
              <a:t>, R. (2015)</a:t>
            </a:r>
          </a:p>
          <a:p>
            <a:r>
              <a:rPr lang="en-GB" sz="2400" b="1" dirty="0" smtClean="0">
                <a:latin typeface="Verdana" pitchFamily="1" charset="0"/>
                <a:ea typeface="Verdana" pitchFamily="1" charset="0"/>
                <a:cs typeface="Verdana" pitchFamily="1" charset="0"/>
              </a:rPr>
              <a:t>Perceived Role of ICT in Relation to National Career Development Policies</a:t>
            </a:r>
            <a:endParaRPr lang="en-GB" sz="2400" b="1" dirty="0"/>
          </a:p>
        </p:txBody>
      </p:sp>
    </p:spTree>
    <p:extLst>
      <p:ext uri="{BB962C8B-B14F-4D97-AF65-F5344CB8AC3E}">
        <p14:creationId xmlns:p14="http://schemas.microsoft.com/office/powerpoint/2010/main" val="3596358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30004776"/>
              </p:ext>
            </p:extLst>
          </p:nvPr>
        </p:nvGraphicFramePr>
        <p:xfrm>
          <a:off x="533400" y="1240266"/>
          <a:ext cx="7737473" cy="5234691"/>
        </p:xfrm>
        <a:graphic>
          <a:graphicData uri="http://schemas.openxmlformats.org/drawingml/2006/table">
            <a:tbl>
              <a:tblPr/>
              <a:tblGrid>
                <a:gridCol w="1662336"/>
                <a:gridCol w="1432653"/>
                <a:gridCol w="1547495"/>
                <a:gridCol w="1547494"/>
                <a:gridCol w="1547495"/>
              </a:tblGrid>
              <a:tr h="36402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a:ln>
                          <a:noFill/>
                        </a:ln>
                        <a:solidFill>
                          <a:schemeClr val="tx1"/>
                        </a:solidFill>
                        <a:effectLst/>
                        <a:latin typeface="Helvetica" charset="0"/>
                        <a:ea typeface="ＭＳ Ｐゴシック" charset="0"/>
                        <a:cs typeface="Helvetica"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Helvetica" charset="0"/>
                          <a:ea typeface="ＭＳ Ｐゴシック" charset="0"/>
                          <a:cs typeface="Helvetica" charset="0"/>
                        </a:rPr>
                        <a:t>DIMENSIONS OF VARIATION</a:t>
                      </a:r>
                      <a:r>
                        <a:rPr kumimoji="0" lang="fi-FI" sz="1400" b="1" i="0" u="none" strike="noStrike" cap="none" normalizeH="0" baseline="0" dirty="0">
                          <a:ln>
                            <a:noFill/>
                          </a:ln>
                          <a:solidFill>
                            <a:schemeClr val="tx1"/>
                          </a:solidFill>
                          <a:effectLst/>
                          <a:latin typeface="Helvetica" charset="0"/>
                          <a:ea typeface="ＭＳ Ｐゴシック" charset="0"/>
                          <a:cs typeface="Helvetica" charset="0"/>
                        </a:rPr>
                        <a:t> </a:t>
                      </a: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29F1D">
                        <a:alpha val="50195"/>
                      </a:srgbClr>
                    </a:solidFill>
                  </a:tcPr>
                </a:tc>
                <a:tc gridSpan="4">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Helvetica" charset="0"/>
                          <a:ea typeface="ＭＳ Ｐゴシック" charset="0"/>
                          <a:cs typeface="Arial" charset="0"/>
                        </a:rPr>
                        <a:t>CATEGORIES</a:t>
                      </a:r>
                      <a:endParaRPr kumimoji="0" lang="en-US" sz="1400" b="1"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29F1D">
                        <a:alpha val="50195"/>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51914">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Helvetica" charset="0"/>
                          <a:ea typeface="ＭＳ Ｐゴシック" charset="0"/>
                          <a:cs typeface="Helvetica" charset="0"/>
                        </a:rPr>
                        <a:t>unexploited</a:t>
                      </a:r>
                      <a:endParaRPr kumimoji="0" lang="en-US" sz="1400" b="1" i="0" u="none" strike="noStrike" cap="none" normalizeH="0" baseline="0" dirty="0">
                        <a:ln>
                          <a:noFill/>
                        </a:ln>
                        <a:solidFill>
                          <a:srgbClr val="000000"/>
                        </a:solidFill>
                        <a:effectLst/>
                        <a:latin typeface="Helvetica" charset="0"/>
                        <a:ea typeface="ＭＳ Ｐゴシック" charset="0"/>
                        <a:cs typeface="Helvetica" charset="0"/>
                      </a:endParaRPr>
                    </a:p>
                  </a:txBody>
                  <a:tcPr marL="91445" marR="91445" marT="45713" marB="45713" anchor="ctr" horzOverflow="overflow">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Helvetica" charset="0"/>
                          <a:ea typeface="ＭＳ Ｐゴシック" charset="0"/>
                          <a:cs typeface="Arial" charset="0"/>
                        </a:rPr>
                        <a:t>emerging</a:t>
                      </a:r>
                      <a:endParaRPr kumimoji="0" lang="en-US"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5" marR="91445" marT="45713" marB="45713"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noProof="0" dirty="0" smtClean="0">
                          <a:ln>
                            <a:noFill/>
                          </a:ln>
                          <a:solidFill>
                            <a:schemeClr val="tx1"/>
                          </a:solidFill>
                          <a:effectLst/>
                          <a:latin typeface="Helvetica" charset="0"/>
                          <a:ea typeface="ＭＳ Ｐゴシック" charset="0"/>
                          <a:cs typeface="Arial" charset="0"/>
                        </a:rPr>
                        <a:t>acknowledged but fragmented</a:t>
                      </a:r>
                      <a:endParaRPr kumimoji="0" lang="en-GB" sz="1400" b="1" i="0" u="none" strike="noStrike" cap="none" normalizeH="0" baseline="0" noProof="0" dirty="0">
                        <a:ln>
                          <a:noFill/>
                        </a:ln>
                        <a:solidFill>
                          <a:schemeClr val="tx1"/>
                        </a:solidFill>
                        <a:effectLst/>
                        <a:latin typeface="Helvetica" charset="0"/>
                        <a:ea typeface="ＭＳ Ｐゴシック" charset="0"/>
                        <a:cs typeface="Arial" charset="0"/>
                      </a:endParaRPr>
                    </a:p>
                  </a:txBody>
                  <a:tcPr marL="91445" marR="91445" marT="45713" marB="45713"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Helvetica" charset="0"/>
                          <a:ea typeface="ＭＳ Ｐゴシック" charset="0"/>
                          <a:cs typeface="Arial" charset="0"/>
                        </a:rPr>
                        <a:t>strategic</a:t>
                      </a:r>
                      <a:endParaRPr kumimoji="0" lang="fi-FI" sz="14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r>
              <a:tr h="4790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Policy/strategy focus</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r>
              <a:tr h="4790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Rationale for ICT use</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r>
              <a:tr h="4790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Approach to ICT use</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r>
              <a:tr h="47852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Function of ICT</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r>
              <a:tr h="4790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Distance career services</a:t>
                      </a: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r>
              <a:tr h="4790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Challenge to overcome</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4DFCC"/>
                    </a:solidFill>
                  </a:tcPr>
                </a:tc>
              </a:tr>
              <a:tr h="47852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Conceptual framework</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AF0E7"/>
                    </a:solidFill>
                  </a:tcPr>
                </a:tc>
              </a:tr>
              <a:tr h="47852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Helvetica" charset="0"/>
                          <a:ea typeface="ＭＳ Ｐゴシック" charset="0"/>
                          <a:cs typeface="Arial" charset="0"/>
                        </a:rPr>
                        <a:t>Identified system feature for improvement</a:t>
                      </a:r>
                      <a:endParaRPr kumimoji="0" lang="en-GB" sz="1400" b="1" i="0" u="none" strike="noStrike" cap="none" normalizeH="0" baseline="0" dirty="0">
                        <a:ln>
                          <a:noFill/>
                        </a:ln>
                        <a:solidFill>
                          <a:srgbClr val="000000"/>
                        </a:solidFill>
                        <a:effectLst/>
                        <a:latin typeface="Helvetica" charset="0"/>
                        <a:ea typeface="ＭＳ Ｐゴシック" charset="0"/>
                        <a:cs typeface="Arial" charset="0"/>
                      </a:endParaRPr>
                    </a:p>
                  </a:txBody>
                  <a:tcPr marL="91443" marR="91443" marT="45702" marB="4570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i-FI" sz="1800" b="0" i="0" u="none" strike="noStrike" cap="none" normalizeH="0" baseline="0" dirty="0">
                        <a:ln>
                          <a:noFill/>
                        </a:ln>
                        <a:solidFill>
                          <a:schemeClr val="tx1"/>
                        </a:solidFill>
                        <a:effectLst/>
                        <a:latin typeface="Helvetica" charset="0"/>
                        <a:ea typeface="ＭＳ Ｐゴシック" charset="0"/>
                        <a:cs typeface="Arial" charset="0"/>
                      </a:endParaRPr>
                    </a:p>
                  </a:txBody>
                  <a:tcPr marL="91445" marR="91445"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
        <p:nvSpPr>
          <p:cNvPr id="5" name="Oval 4"/>
          <p:cNvSpPr/>
          <p:nvPr/>
        </p:nvSpPr>
        <p:spPr>
          <a:xfrm>
            <a:off x="0" y="1916832"/>
            <a:ext cx="2514600" cy="4824535"/>
          </a:xfrm>
          <a:prstGeom prst="ellipse">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rot="3049759">
            <a:off x="182650" y="2016180"/>
            <a:ext cx="377882" cy="29885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7" name="TextBox 10"/>
          <p:cNvSpPr txBox="1">
            <a:spLocks noChangeArrowheads="1"/>
          </p:cNvSpPr>
          <p:nvPr/>
        </p:nvSpPr>
        <p:spPr bwMode="auto">
          <a:xfrm>
            <a:off x="557414" y="379458"/>
            <a:ext cx="8047034"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GB" sz="2200" b="1" dirty="0" smtClean="0"/>
              <a:t>Perceived role of ICT in Relation to National Career Development Policies</a:t>
            </a:r>
          </a:p>
          <a:p>
            <a:pPr eaLnBrk="1" hangingPunct="1"/>
            <a:endParaRPr lang="en-GB" sz="1800" dirty="0"/>
          </a:p>
        </p:txBody>
      </p:sp>
    </p:spTree>
    <p:extLst>
      <p:ext uri="{BB962C8B-B14F-4D97-AF65-F5344CB8AC3E}">
        <p14:creationId xmlns:p14="http://schemas.microsoft.com/office/powerpoint/2010/main" val="3853304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Oval Callout 1"/>
          <p:cNvSpPr/>
          <p:nvPr/>
        </p:nvSpPr>
        <p:spPr>
          <a:xfrm rot="20478321" flipH="1">
            <a:off x="5710863" y="3054668"/>
            <a:ext cx="3500257" cy="3401517"/>
          </a:xfrm>
          <a:prstGeom prst="wedgeEllipseCallout">
            <a:avLst/>
          </a:prstGeom>
          <a:solidFill>
            <a:schemeClr val="accent1">
              <a:alpha val="38000"/>
            </a:schemeClr>
          </a:solidFill>
          <a:ln w="666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Title 1"/>
          <p:cNvSpPr txBox="1">
            <a:spLocks/>
          </p:cNvSpPr>
          <p:nvPr/>
        </p:nvSpPr>
        <p:spPr>
          <a:xfrm>
            <a:off x="763588" y="638175"/>
            <a:ext cx="7489825" cy="1143000"/>
          </a:xfrm>
          <a:prstGeom prst="rect">
            <a:avLst/>
          </a:prstGeom>
        </p:spPr>
        <p:txBody>
          <a:bodyPr vert="horz" lIns="91440" tIns="45720" rIns="91440" bIns="45720" rtlCol="0" anchor="ctr">
            <a:noAutofit/>
          </a:bodyPr>
          <a:lstStyle/>
          <a:p>
            <a:pPr lvl="0" algn="ctr" fontAlgn="auto">
              <a:spcAft>
                <a:spcPts val="0"/>
              </a:spcAft>
            </a:pPr>
            <a:endParaRPr kumimoji="0" lang="en-US" sz="3200" b="1" i="0" u="none" strike="noStrike" kern="1200" cap="none" spc="0" normalizeH="0" baseline="0" noProof="0" dirty="0">
              <a:ln>
                <a:noFill/>
              </a:ln>
              <a:solidFill>
                <a:schemeClr val="bg1"/>
              </a:solidFill>
              <a:effectLst/>
              <a:uLnTx/>
              <a:uFillTx/>
              <a:latin typeface="Helvetica" charset="0"/>
              <a:ea typeface="+mj-ea"/>
              <a:cs typeface="+mj-cs"/>
            </a:endParaRPr>
          </a:p>
        </p:txBody>
      </p:sp>
      <p:sp>
        <p:nvSpPr>
          <p:cNvPr id="21" name="Rectangle 10"/>
          <p:cNvSpPr>
            <a:spLocks noChangeArrowheads="1"/>
          </p:cNvSpPr>
          <p:nvPr/>
        </p:nvSpPr>
        <p:spPr bwMode="auto">
          <a:xfrm rot="21033413">
            <a:off x="5876817" y="3601265"/>
            <a:ext cx="3168352" cy="2308324"/>
          </a:xfrm>
          <a:prstGeom prst="rect">
            <a:avLst/>
          </a:prstGeom>
          <a:noFill/>
          <a:ln w="9525">
            <a:noFill/>
            <a:miter lim="800000"/>
            <a:headEnd/>
            <a:tailEnd/>
          </a:ln>
        </p:spPr>
        <p:txBody>
          <a:bodyPr wrap="square">
            <a:prstTxWarp prst="textNoShape">
              <a:avLst/>
            </a:prstTxWarp>
            <a:spAutoFit/>
          </a:bodyPr>
          <a:lstStyle/>
          <a:p>
            <a:pPr algn="ctr"/>
            <a:r>
              <a:rPr lang="fi-FI" altLang="ja-JP" sz="2400" b="1" i="1" dirty="0" smtClean="0">
                <a:latin typeface="Times New Roman" pitchFamily="1" charset="0"/>
                <a:ea typeface="Times New Roman" pitchFamily="1" charset="0"/>
                <a:cs typeface="Times New Roman" pitchFamily="1" charset="0"/>
              </a:rPr>
              <a:t>…”country is under intense pressure to catch up with the increasing demand for technological solutions.”</a:t>
            </a:r>
            <a:endParaRPr lang="fi-FI" sz="2800" b="1" dirty="0">
              <a:latin typeface="Times New Roman" pitchFamily="1" charset="0"/>
              <a:ea typeface="Times New Roman" pitchFamily="1" charset="0"/>
              <a:cs typeface="Times New Roman" pitchFamily="1" charset="0"/>
            </a:endParaRPr>
          </a:p>
        </p:txBody>
      </p:sp>
      <p:sp>
        <p:nvSpPr>
          <p:cNvPr id="7" name="Title 1"/>
          <p:cNvSpPr txBox="1">
            <a:spLocks/>
          </p:cNvSpPr>
          <p:nvPr/>
        </p:nvSpPr>
        <p:spPr bwMode="auto">
          <a:xfrm>
            <a:off x="326108" y="44624"/>
            <a:ext cx="79216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GB" sz="4000" b="1" kern="0" dirty="0" smtClean="0">
                <a:latin typeface="+mj-lt"/>
                <a:ea typeface="ＭＳ Ｐゴシック" pitchFamily="1" charset="-128"/>
                <a:cs typeface="Helvetica"/>
              </a:rPr>
              <a:t>Category 1: Unexploited</a:t>
            </a:r>
            <a:endParaRPr kumimoji="0" lang="en-GB" sz="4000" b="1" u="none" strike="noStrike" kern="0" cap="none" spc="0" normalizeH="0" baseline="0" noProof="0" dirty="0">
              <a:ln>
                <a:noFill/>
              </a:ln>
              <a:effectLst/>
              <a:uLnTx/>
              <a:uFillTx/>
              <a:latin typeface="+mj-lt"/>
              <a:ea typeface="ＭＳ Ｐゴシック" pitchFamily="1" charset="-128"/>
              <a:cs typeface="Helvetica"/>
            </a:endParaRPr>
          </a:p>
        </p:txBody>
      </p:sp>
      <p:graphicFrame>
        <p:nvGraphicFramePr>
          <p:cNvPr id="10" name="Table 9"/>
          <p:cNvGraphicFramePr>
            <a:graphicFrameLocks noGrp="1"/>
          </p:cNvGraphicFramePr>
          <p:nvPr>
            <p:extLst>
              <p:ext uri="{D42A27DB-BD31-4B8C-83A1-F6EECF244321}">
                <p14:modId xmlns:p14="http://schemas.microsoft.com/office/powerpoint/2010/main" val="2709310197"/>
              </p:ext>
            </p:extLst>
          </p:nvPr>
        </p:nvGraphicFramePr>
        <p:xfrm>
          <a:off x="755576" y="1256987"/>
          <a:ext cx="5335588" cy="5418134"/>
        </p:xfrm>
        <a:graphic>
          <a:graphicData uri="http://schemas.openxmlformats.org/drawingml/2006/table">
            <a:tbl>
              <a:tblPr/>
              <a:tblGrid>
                <a:gridCol w="2379662"/>
                <a:gridCol w="2955926"/>
              </a:tblGrid>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Arial" pitchFamily="1" charset="0"/>
                          <a:cs typeface="Arial" pitchFamily="1" charset="0"/>
                        </a:rPr>
                        <a:t>Policy/strategy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Arial" pitchFamily="1" charset="0"/>
                          <a:cs typeface="Arial" pitchFamily="1" charset="0"/>
                        </a:rPr>
                        <a:t>focus</a:t>
                      </a:r>
                      <a:endParaRPr kumimoji="0" lang="en-GB" sz="14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gathering and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publishing information</a:t>
                      </a:r>
                      <a:endParaRPr kumimoji="0" lang="en-GB" sz="14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Arial" pitchFamily="1" charset="0"/>
                          <a:cs typeface="Arial" pitchFamily="1" charset="0"/>
                        </a:rPr>
                        <a:t>Rationale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Arial" pitchFamily="1" charset="0"/>
                          <a:cs typeface="Arial" pitchFamily="1" charset="0"/>
                        </a:rPr>
                        <a:t>for ICT use</a:t>
                      </a:r>
                      <a:endParaRPr kumimoji="0" lang="en-GB" sz="1400" b="1" i="0" u="none" strike="noStrike" cap="none" normalizeH="0" baseline="0" dirty="0">
                        <a:ln>
                          <a:noFill/>
                        </a:ln>
                        <a:solidFill>
                          <a:schemeClr val="tx1"/>
                        </a:solidFill>
                        <a:effectLst/>
                        <a:latin typeface="Verdana" pitchFamily="1" charset="0"/>
                        <a:ea typeface="Arial" pitchFamily="1" charset="0"/>
                        <a:cs typeface="Arial"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widening access</a:t>
                      </a:r>
                      <a:endParaRPr kumimoji="0" lang="en-GB" sz="14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Approach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to ICT</a:t>
                      </a:r>
                      <a:endParaRPr kumimoji="0" lang="en-GB" sz="1400" b="1"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technology focused</a:t>
                      </a:r>
                      <a:endParaRPr kumimoji="0" lang="en-GB" sz="1400" b="0" i="0" u="none" strike="noStrike" cap="none" normalizeH="0" baseline="0" dirty="0">
                        <a:ln>
                          <a:noFill/>
                        </a:ln>
                        <a:solidFill>
                          <a:schemeClr val="tx1"/>
                        </a:solidFill>
                        <a:effectLst/>
                        <a:latin typeface="Verdana" pitchFamily="1" charset="0"/>
                        <a:ea typeface="ＭＳ Ｐゴシック" pitchFamily="1" charset="-128"/>
                        <a:cs typeface="ＭＳ Ｐゴシック" pitchFamily="1" charset="-128"/>
                      </a:endParaRP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Function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of ICT</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means for delivering information and advice</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Distance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career services</a:t>
                      </a:r>
                      <a:endParaRPr kumimoji="0" lang="en-GB" sz="14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non-existent</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Challenge to overcome</a:t>
                      </a: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inconsistent access</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Conceptual framework</a:t>
                      </a:r>
                      <a:endParaRPr kumimoji="0" lang="en-GB" sz="14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absence</a:t>
                      </a:r>
                    </a:p>
                  </a:txBody>
                  <a:tcPr marL="91446" marR="91446" marT="45700" marB="45700" anchor="ctr" horzOverflow="overflow">
                    <a:lnL>
                      <a:noFill/>
                    </a:lnL>
                    <a:lnR>
                      <a:noFill/>
                    </a:lnR>
                    <a:lnT>
                      <a:noFill/>
                    </a:lnT>
                    <a:lnB>
                      <a:noFill/>
                    </a:lnB>
                    <a:lnTlToBr>
                      <a:noFill/>
                    </a:lnTlToBr>
                    <a:lnBlToTr>
                      <a:noFill/>
                    </a:lnBlToTr>
                    <a:noFill/>
                  </a:tcPr>
                </a:tc>
              </a:tr>
              <a:tr h="669522">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Verdana" pitchFamily="1" charset="0"/>
                          <a:ea typeface="Verdana" pitchFamily="1" charset="0"/>
                          <a:cs typeface="Verdana" pitchFamily="1" charset="0"/>
                        </a:rPr>
                        <a:t>Identified system feature for improvement</a:t>
                      </a:r>
                      <a:endParaRPr kumimoji="0" lang="en-GB" sz="1400" b="1" i="0" u="none" strike="noStrike" cap="none" normalizeH="0" baseline="0" dirty="0">
                        <a:ln>
                          <a:noFill/>
                        </a:ln>
                        <a:solidFill>
                          <a:schemeClr val="tx1"/>
                        </a:solidFill>
                        <a:effectLst/>
                        <a:latin typeface="Verdana" pitchFamily="1" charset="0"/>
                        <a:ea typeface="Verdana" pitchFamily="1" charset="0"/>
                        <a:cs typeface="Verdana" pitchFamily="1" charset="0"/>
                      </a:endParaRPr>
                    </a:p>
                  </a:txBody>
                  <a:tcPr marL="91446" marR="91446" marT="45700" marB="45700"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Verdana" pitchFamily="1" charset="0"/>
                          <a:ea typeface="ＭＳ Ｐゴシック" pitchFamily="1" charset="-128"/>
                          <a:cs typeface="ＭＳ Ｐゴシック" pitchFamily="1" charset="-128"/>
                        </a:rPr>
                        <a:t>resources</a:t>
                      </a:r>
                    </a:p>
                  </a:txBody>
                  <a:tcPr marL="91446" marR="91446" marT="45700" marB="45700" anchor="ctr"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2694373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ccdpp">
      <a:dk1>
        <a:srgbClr val="3F3F3F"/>
      </a:dk1>
      <a:lt1>
        <a:sysClr val="window" lastClr="FFFFFF"/>
      </a:lt1>
      <a:dk2>
        <a:srgbClr val="F06746"/>
      </a:dk2>
      <a:lt2>
        <a:srgbClr val="FFFFFF"/>
      </a:lt2>
      <a:accent1>
        <a:srgbClr val="7AC8A5"/>
      </a:accent1>
      <a:accent2>
        <a:srgbClr val="94658D"/>
      </a:accent2>
      <a:accent3>
        <a:srgbClr val="4DC3D9"/>
      </a:accent3>
      <a:accent4>
        <a:srgbClr val="FBC65F"/>
      </a:accent4>
      <a:accent5>
        <a:srgbClr val="3F3F3F"/>
      </a:accent5>
      <a:accent6>
        <a:srgbClr val="FFFFFF"/>
      </a:accent6>
      <a:hlink>
        <a:srgbClr val="FBC65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7825</TotalTime>
  <Words>1049</Words>
  <Application>Microsoft Office PowerPoint</Application>
  <PresentationFormat>On-screen Show (4:3)</PresentationFormat>
  <Paragraphs>197</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Document</vt:lpstr>
      <vt:lpstr>PowerPoint Presentation</vt:lpstr>
      <vt:lpstr>The Role of Emerging Technologies: A Synthesis of Country Papers</vt:lpstr>
      <vt:lpstr>Questions presented to country teams</vt:lpstr>
      <vt:lpstr>ICT  in Career Development</vt:lpstr>
      <vt:lpstr>Digitalization:</vt:lpstr>
      <vt:lpstr>Variations: </vt:lpstr>
      <vt:lpstr>Key Findings:</vt:lpstr>
      <vt:lpstr>PowerPoint Presentation</vt:lpstr>
      <vt:lpstr>PowerPoint Presentation</vt:lpstr>
      <vt:lpstr>PowerPoint Presentation</vt:lpstr>
      <vt:lpstr>PowerPoint Presentation</vt:lpstr>
      <vt:lpstr>PowerPoint Presentation</vt:lpstr>
      <vt:lpstr>PowerPoint Presentation</vt:lpstr>
      <vt:lpstr>Implications for Practice</vt:lpstr>
      <vt:lpstr>Implications for Research</vt:lpstr>
      <vt:lpstr>Implications for Policy</vt:lpstr>
      <vt:lpstr>Key questions for consideration</vt:lpstr>
      <vt:lpstr>Country Panel: What’s Working?</vt:lpstr>
      <vt:lpstr>PowerPoint Presentation</vt:lpstr>
      <vt:lpstr>Workshop #3:  The Role of Emerging Technologies</vt:lpstr>
      <vt:lpstr>Conclusions:  The Role of Emerging Technologies</vt:lpstr>
    </vt:vector>
  </TitlesOfParts>
  <Company>University of Jyväskylä</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Emerging Technologies:  A Synthesis of Country Papers</dc:title>
  <dc:creator>Vuorinen Raimo</dc:creator>
  <cp:lastModifiedBy>Brianna Harrington</cp:lastModifiedBy>
  <cp:revision>109</cp:revision>
  <cp:lastPrinted>2015-06-12T22:34:13Z</cp:lastPrinted>
  <dcterms:created xsi:type="dcterms:W3CDTF">2015-05-21T08:22:21Z</dcterms:created>
  <dcterms:modified xsi:type="dcterms:W3CDTF">2015-06-23T14:26:24Z</dcterms:modified>
</cp:coreProperties>
</file>