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gif" ContentType="image/gif"/>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415" r:id="rId2"/>
    <p:sldId id="256" r:id="rId3"/>
    <p:sldId id="512" r:id="rId4"/>
    <p:sldId id="260" r:id="rId5"/>
    <p:sldId id="261" r:id="rId6"/>
    <p:sldId id="262" r:id="rId7"/>
    <p:sldId id="455" r:id="rId8"/>
    <p:sldId id="513" r:id="rId9"/>
    <p:sldId id="266" r:id="rId10"/>
    <p:sldId id="267" r:id="rId11"/>
    <p:sldId id="268" r:id="rId12"/>
    <p:sldId id="269" r:id="rId13"/>
    <p:sldId id="514" r:id="rId14"/>
    <p:sldId id="515" r:id="rId15"/>
    <p:sldId id="516" r:id="rId16"/>
    <p:sldId id="517" r:id="rId17"/>
    <p:sldId id="518" r:id="rId18"/>
    <p:sldId id="498" r:id="rId19"/>
    <p:sldId id="371" r:id="rId20"/>
    <p:sldId id="451" r:id="rId21"/>
    <p:sldId id="472" r:id="rId22"/>
  </p:sldIdLst>
  <p:sldSz cx="9144000" cy="6858000" type="screen4x3"/>
  <p:notesSz cx="6858000" cy="92964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04C"/>
    <a:srgbClr val="EFBE5B"/>
    <a:srgbClr val="FBC24F"/>
    <a:srgbClr val="E4ED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339" autoAdjust="0"/>
  </p:normalViewPr>
  <p:slideViewPr>
    <p:cSldViewPr>
      <p:cViewPr varScale="1">
        <p:scale>
          <a:sx n="55" d="100"/>
          <a:sy n="55" d="100"/>
        </p:scale>
        <p:origin x="-89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C5CE61B6-1021-4237-95BA-32C21DF15441}" type="datetimeFigureOut">
              <a:rPr lang="en-US" smtClean="0"/>
              <a:t>6/23/2015</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3A59142C-D4CE-4D77-A0A1-49396B1FE390}" type="slidenum">
              <a:rPr lang="en-US" smtClean="0"/>
              <a:t>‹#›</a:t>
            </a:fld>
            <a:endParaRPr lang="en-US"/>
          </a:p>
        </p:txBody>
      </p:sp>
    </p:spTree>
    <p:extLst>
      <p:ext uri="{BB962C8B-B14F-4D97-AF65-F5344CB8AC3E}">
        <p14:creationId xmlns:p14="http://schemas.microsoft.com/office/powerpoint/2010/main" val="21276877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1E30013E-C488-4992-B40D-4196BBB9EF30}" type="datetimeFigureOut">
              <a:rPr lang="fi-FI" smtClean="0"/>
              <a:pPr/>
              <a:t>23.6.2015</a:t>
            </a:fld>
            <a:endParaRPr lang="fi-FI"/>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BCD0FAEE-C96E-4E76-890B-37EEC39CC8A6}" type="slidenum">
              <a:rPr lang="fi-FI" smtClean="0"/>
              <a:pPr/>
              <a:t>‹#›</a:t>
            </a:fld>
            <a:endParaRPr lang="fi-FI"/>
          </a:p>
        </p:txBody>
      </p:sp>
    </p:spTree>
    <p:extLst>
      <p:ext uri="{BB962C8B-B14F-4D97-AF65-F5344CB8AC3E}">
        <p14:creationId xmlns:p14="http://schemas.microsoft.com/office/powerpoint/2010/main" val="3378612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Information and Communications Technology (ICT) in career development refers to the products, infrastructure, and electronic content that enhance policy and systems development for career services, resources, and tools. It refers to how interactive services, resources, and tools are designed and developed for citizens, how citizens use these, and how such uses in turn reshape their designs. It also refers to the digital competency required to use ICT in a career development context.</a:t>
            </a:r>
            <a:endParaRPr lang="fi-FI" sz="1200" kern="1200" dirty="0" smtClean="0">
              <a:solidFill>
                <a:schemeClr val="tx1"/>
              </a:solidFill>
              <a:effectLst/>
              <a:latin typeface="+mn-lt"/>
              <a:ea typeface="+mn-ea"/>
              <a:cs typeface="+mn-cs"/>
            </a:endParaRPr>
          </a:p>
          <a:p>
            <a:endParaRPr lang="fi-FI" dirty="0"/>
          </a:p>
        </p:txBody>
      </p:sp>
      <p:sp>
        <p:nvSpPr>
          <p:cNvPr id="4" name="Slide Number Placeholder 3"/>
          <p:cNvSpPr>
            <a:spLocks noGrp="1"/>
          </p:cNvSpPr>
          <p:nvPr>
            <p:ph type="sldNum" sz="quarter" idx="10"/>
          </p:nvPr>
        </p:nvSpPr>
        <p:spPr/>
        <p:txBody>
          <a:bodyPr/>
          <a:lstStyle/>
          <a:p>
            <a:fld id="{BCD0FAEE-C96E-4E76-890B-37EEC39CC8A6}" type="slidenum">
              <a:rPr lang="fi-FI" smtClean="0"/>
              <a:pPr/>
              <a:t>4</a:t>
            </a:fld>
            <a:endParaRPr lang="fi-FI"/>
          </a:p>
        </p:txBody>
      </p:sp>
    </p:spTree>
    <p:extLst>
      <p:ext uri="{BB962C8B-B14F-4D97-AF65-F5344CB8AC3E}">
        <p14:creationId xmlns:p14="http://schemas.microsoft.com/office/powerpoint/2010/main" val="1875341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fi-FI"/>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108" eaLnBrk="0" hangingPunct="0">
              <a:defRPr sz="2400">
                <a:solidFill>
                  <a:schemeClr val="tx1"/>
                </a:solidFill>
                <a:latin typeface="Arial" charset="0"/>
                <a:ea typeface="ＭＳ Ｐゴシック" charset="0"/>
                <a:cs typeface="ＭＳ Ｐゴシック" charset="0"/>
              </a:defRPr>
            </a:lvl1pPr>
            <a:lvl2pPr marL="37336197" indent="-36886175" defTabSz="914108"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0022" eaLnBrk="0" fontAlgn="base" hangingPunct="0">
              <a:spcBef>
                <a:spcPct val="0"/>
              </a:spcBef>
              <a:spcAft>
                <a:spcPct val="0"/>
              </a:spcAft>
              <a:defRPr sz="2400">
                <a:solidFill>
                  <a:schemeClr val="tx1"/>
                </a:solidFill>
                <a:latin typeface="Arial" charset="0"/>
                <a:ea typeface="ＭＳ Ｐゴシック" charset="0"/>
              </a:defRPr>
            </a:lvl6pPr>
            <a:lvl7pPr marL="900044" eaLnBrk="0" fontAlgn="base" hangingPunct="0">
              <a:spcBef>
                <a:spcPct val="0"/>
              </a:spcBef>
              <a:spcAft>
                <a:spcPct val="0"/>
              </a:spcAft>
              <a:defRPr sz="2400">
                <a:solidFill>
                  <a:schemeClr val="tx1"/>
                </a:solidFill>
                <a:latin typeface="Arial" charset="0"/>
                <a:ea typeface="ＭＳ Ｐゴシック" charset="0"/>
              </a:defRPr>
            </a:lvl7pPr>
            <a:lvl8pPr marL="1350066" eaLnBrk="0" fontAlgn="base" hangingPunct="0">
              <a:spcBef>
                <a:spcPct val="0"/>
              </a:spcBef>
              <a:spcAft>
                <a:spcPct val="0"/>
              </a:spcAft>
              <a:defRPr sz="2400">
                <a:solidFill>
                  <a:schemeClr val="tx1"/>
                </a:solidFill>
                <a:latin typeface="Arial" charset="0"/>
                <a:ea typeface="ＭＳ Ｐゴシック" charset="0"/>
              </a:defRPr>
            </a:lvl8pPr>
            <a:lvl9pPr marL="18000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FA23EED-DBB6-F843-B6E5-9C75397CEDCA}" type="slidenum">
              <a:rPr lang="en-US" sz="1200"/>
              <a:pPr eaLnBrk="1" hangingPunct="1"/>
              <a:t>9</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fi-FI"/>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108" eaLnBrk="0" hangingPunct="0">
              <a:defRPr sz="2400">
                <a:solidFill>
                  <a:schemeClr val="tx1"/>
                </a:solidFill>
                <a:latin typeface="Arial" charset="0"/>
                <a:ea typeface="ＭＳ Ｐゴシック" charset="0"/>
                <a:cs typeface="ＭＳ Ｐゴシック" charset="0"/>
              </a:defRPr>
            </a:lvl1pPr>
            <a:lvl2pPr marL="37336197" indent="-36886175" defTabSz="914108"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0022" eaLnBrk="0" fontAlgn="base" hangingPunct="0">
              <a:spcBef>
                <a:spcPct val="0"/>
              </a:spcBef>
              <a:spcAft>
                <a:spcPct val="0"/>
              </a:spcAft>
              <a:defRPr sz="2400">
                <a:solidFill>
                  <a:schemeClr val="tx1"/>
                </a:solidFill>
                <a:latin typeface="Arial" charset="0"/>
                <a:ea typeface="ＭＳ Ｐゴシック" charset="0"/>
              </a:defRPr>
            </a:lvl6pPr>
            <a:lvl7pPr marL="900044" eaLnBrk="0" fontAlgn="base" hangingPunct="0">
              <a:spcBef>
                <a:spcPct val="0"/>
              </a:spcBef>
              <a:spcAft>
                <a:spcPct val="0"/>
              </a:spcAft>
              <a:defRPr sz="2400">
                <a:solidFill>
                  <a:schemeClr val="tx1"/>
                </a:solidFill>
                <a:latin typeface="Arial" charset="0"/>
                <a:ea typeface="ＭＳ Ｐゴシック" charset="0"/>
              </a:defRPr>
            </a:lvl7pPr>
            <a:lvl8pPr marL="1350066" eaLnBrk="0" fontAlgn="base" hangingPunct="0">
              <a:spcBef>
                <a:spcPct val="0"/>
              </a:spcBef>
              <a:spcAft>
                <a:spcPct val="0"/>
              </a:spcAft>
              <a:defRPr sz="2400">
                <a:solidFill>
                  <a:schemeClr val="tx1"/>
                </a:solidFill>
                <a:latin typeface="Arial" charset="0"/>
                <a:ea typeface="ＭＳ Ｐゴシック" charset="0"/>
              </a:defRPr>
            </a:lvl8pPr>
            <a:lvl9pPr marL="18000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FA23EED-DBB6-F843-B6E5-9C75397CEDCA}" type="slidenum">
              <a:rPr lang="en-US" sz="1200"/>
              <a:pPr eaLnBrk="1" hangingPunct="1"/>
              <a:t>10</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fi-FI"/>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108" eaLnBrk="0" hangingPunct="0">
              <a:defRPr sz="2400">
                <a:solidFill>
                  <a:schemeClr val="tx1"/>
                </a:solidFill>
                <a:latin typeface="Arial" charset="0"/>
                <a:ea typeface="ＭＳ Ｐゴシック" charset="0"/>
                <a:cs typeface="ＭＳ Ｐゴシック" charset="0"/>
              </a:defRPr>
            </a:lvl1pPr>
            <a:lvl2pPr marL="37336197" indent="-36886175" defTabSz="914108"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0022" eaLnBrk="0" fontAlgn="base" hangingPunct="0">
              <a:spcBef>
                <a:spcPct val="0"/>
              </a:spcBef>
              <a:spcAft>
                <a:spcPct val="0"/>
              </a:spcAft>
              <a:defRPr sz="2400">
                <a:solidFill>
                  <a:schemeClr val="tx1"/>
                </a:solidFill>
                <a:latin typeface="Arial" charset="0"/>
                <a:ea typeface="ＭＳ Ｐゴシック" charset="0"/>
              </a:defRPr>
            </a:lvl6pPr>
            <a:lvl7pPr marL="900044" eaLnBrk="0" fontAlgn="base" hangingPunct="0">
              <a:spcBef>
                <a:spcPct val="0"/>
              </a:spcBef>
              <a:spcAft>
                <a:spcPct val="0"/>
              </a:spcAft>
              <a:defRPr sz="2400">
                <a:solidFill>
                  <a:schemeClr val="tx1"/>
                </a:solidFill>
                <a:latin typeface="Arial" charset="0"/>
                <a:ea typeface="ＭＳ Ｐゴシック" charset="0"/>
              </a:defRPr>
            </a:lvl7pPr>
            <a:lvl8pPr marL="1350066" eaLnBrk="0" fontAlgn="base" hangingPunct="0">
              <a:spcBef>
                <a:spcPct val="0"/>
              </a:spcBef>
              <a:spcAft>
                <a:spcPct val="0"/>
              </a:spcAft>
              <a:defRPr sz="2400">
                <a:solidFill>
                  <a:schemeClr val="tx1"/>
                </a:solidFill>
                <a:latin typeface="Arial" charset="0"/>
                <a:ea typeface="ＭＳ Ｐゴシック" charset="0"/>
              </a:defRPr>
            </a:lvl8pPr>
            <a:lvl9pPr marL="18000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FA23EED-DBB6-F843-B6E5-9C75397CEDCA}" type="slidenum">
              <a:rPr lang="en-US" sz="1200"/>
              <a:pPr eaLnBrk="1" hangingPunct="1"/>
              <a:t>11</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fi-FI"/>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108" eaLnBrk="0" hangingPunct="0">
              <a:defRPr sz="2400">
                <a:solidFill>
                  <a:schemeClr val="tx1"/>
                </a:solidFill>
                <a:latin typeface="Arial" charset="0"/>
                <a:ea typeface="ＭＳ Ｐゴシック" charset="0"/>
                <a:cs typeface="ＭＳ Ｐゴシック" charset="0"/>
              </a:defRPr>
            </a:lvl1pPr>
            <a:lvl2pPr marL="37336197" indent="-36886175" defTabSz="914108"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0022" eaLnBrk="0" fontAlgn="base" hangingPunct="0">
              <a:spcBef>
                <a:spcPct val="0"/>
              </a:spcBef>
              <a:spcAft>
                <a:spcPct val="0"/>
              </a:spcAft>
              <a:defRPr sz="2400">
                <a:solidFill>
                  <a:schemeClr val="tx1"/>
                </a:solidFill>
                <a:latin typeface="Arial" charset="0"/>
                <a:ea typeface="ＭＳ Ｐゴシック" charset="0"/>
              </a:defRPr>
            </a:lvl6pPr>
            <a:lvl7pPr marL="900044" eaLnBrk="0" fontAlgn="base" hangingPunct="0">
              <a:spcBef>
                <a:spcPct val="0"/>
              </a:spcBef>
              <a:spcAft>
                <a:spcPct val="0"/>
              </a:spcAft>
              <a:defRPr sz="2400">
                <a:solidFill>
                  <a:schemeClr val="tx1"/>
                </a:solidFill>
                <a:latin typeface="Arial" charset="0"/>
                <a:ea typeface="ＭＳ Ｐゴシック" charset="0"/>
              </a:defRPr>
            </a:lvl7pPr>
            <a:lvl8pPr marL="1350066" eaLnBrk="0" fontAlgn="base" hangingPunct="0">
              <a:spcBef>
                <a:spcPct val="0"/>
              </a:spcBef>
              <a:spcAft>
                <a:spcPct val="0"/>
              </a:spcAft>
              <a:defRPr sz="2400">
                <a:solidFill>
                  <a:schemeClr val="tx1"/>
                </a:solidFill>
                <a:latin typeface="Arial" charset="0"/>
                <a:ea typeface="ＭＳ Ｐゴシック" charset="0"/>
              </a:defRPr>
            </a:lvl8pPr>
            <a:lvl9pPr marL="18000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FA23EED-DBB6-F843-B6E5-9C75397CEDCA}" type="slidenum">
              <a:rPr lang="en-US" sz="1200"/>
              <a:pPr eaLnBrk="1" hangingPunct="1"/>
              <a:t>12</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i-FI"/>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a:p>
        </p:txBody>
      </p:sp>
      <p:sp>
        <p:nvSpPr>
          <p:cNvPr id="4" name="Date Placeholder 3"/>
          <p:cNvSpPr>
            <a:spLocks noGrp="1"/>
          </p:cNvSpPr>
          <p:nvPr>
            <p:ph type="dt" sz="half" idx="10"/>
          </p:nvPr>
        </p:nvSpPr>
        <p:spPr/>
        <p:txBody>
          <a:bodyPr/>
          <a:lstStyle/>
          <a:p>
            <a:fld id="{A8FA9D23-7CC5-41A0-80BC-BA4FBB245AD6}" type="datetimeFigureOut">
              <a:rPr lang="fi-FI" smtClean="0"/>
              <a:pPr/>
              <a:t>23.6.2015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55B6E75A-B05F-467B-A2BB-542ADCE0AE70}" type="slidenum">
              <a:rPr lang="fi-FI" smtClean="0"/>
              <a:pPr/>
              <a:t>‹#›</a:t>
            </a:fld>
            <a:endParaRPr lang="fi-FI"/>
          </a:p>
        </p:txBody>
      </p:sp>
    </p:spTree>
    <p:extLst>
      <p:ext uri="{BB962C8B-B14F-4D97-AF65-F5344CB8AC3E}">
        <p14:creationId xmlns:p14="http://schemas.microsoft.com/office/powerpoint/2010/main" val="3467787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A8FA9D23-7CC5-41A0-80BC-BA4FBB245AD6}" type="datetimeFigureOut">
              <a:rPr lang="fi-FI" smtClean="0"/>
              <a:pPr/>
              <a:t>23.6.2015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55B6E75A-B05F-467B-A2BB-542ADCE0AE70}" type="slidenum">
              <a:rPr lang="fi-FI" smtClean="0"/>
              <a:pPr/>
              <a:t>‹#›</a:t>
            </a:fld>
            <a:endParaRPr lang="fi-FI"/>
          </a:p>
        </p:txBody>
      </p:sp>
    </p:spTree>
    <p:extLst>
      <p:ext uri="{BB962C8B-B14F-4D97-AF65-F5344CB8AC3E}">
        <p14:creationId xmlns:p14="http://schemas.microsoft.com/office/powerpoint/2010/main" val="1117170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i-F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A8FA9D23-7CC5-41A0-80BC-BA4FBB245AD6}" type="datetimeFigureOut">
              <a:rPr lang="fi-FI" smtClean="0"/>
              <a:pPr/>
              <a:t>23.6.2015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55B6E75A-B05F-467B-A2BB-542ADCE0AE70}" type="slidenum">
              <a:rPr lang="fi-FI" smtClean="0"/>
              <a:pPr/>
              <a:t>‹#›</a:t>
            </a:fld>
            <a:endParaRPr lang="fi-FI"/>
          </a:p>
        </p:txBody>
      </p:sp>
    </p:spTree>
    <p:extLst>
      <p:ext uri="{BB962C8B-B14F-4D97-AF65-F5344CB8AC3E}">
        <p14:creationId xmlns:p14="http://schemas.microsoft.com/office/powerpoint/2010/main" val="626844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A8FA9D23-7CC5-41A0-80BC-BA4FBB245AD6}" type="datetimeFigureOut">
              <a:rPr lang="fi-FI" smtClean="0"/>
              <a:pPr/>
              <a:t>23.6.2015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55B6E75A-B05F-467B-A2BB-542ADCE0AE70}" type="slidenum">
              <a:rPr lang="fi-FI" smtClean="0"/>
              <a:pPr/>
              <a:t>‹#›</a:t>
            </a:fld>
            <a:endParaRPr lang="fi-FI"/>
          </a:p>
        </p:txBody>
      </p:sp>
    </p:spTree>
    <p:extLst>
      <p:ext uri="{BB962C8B-B14F-4D97-AF65-F5344CB8AC3E}">
        <p14:creationId xmlns:p14="http://schemas.microsoft.com/office/powerpoint/2010/main" val="3212212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i-F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FA9D23-7CC5-41A0-80BC-BA4FBB245AD6}" type="datetimeFigureOut">
              <a:rPr lang="fi-FI" smtClean="0"/>
              <a:pPr/>
              <a:t>23.6.2015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55B6E75A-B05F-467B-A2BB-542ADCE0AE70}" type="slidenum">
              <a:rPr lang="fi-FI" smtClean="0"/>
              <a:pPr/>
              <a:t>‹#›</a:t>
            </a:fld>
            <a:endParaRPr lang="fi-FI"/>
          </a:p>
        </p:txBody>
      </p:sp>
    </p:spTree>
    <p:extLst>
      <p:ext uri="{BB962C8B-B14F-4D97-AF65-F5344CB8AC3E}">
        <p14:creationId xmlns:p14="http://schemas.microsoft.com/office/powerpoint/2010/main" val="1863667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Date Placeholder 4"/>
          <p:cNvSpPr>
            <a:spLocks noGrp="1"/>
          </p:cNvSpPr>
          <p:nvPr>
            <p:ph type="dt" sz="half" idx="10"/>
          </p:nvPr>
        </p:nvSpPr>
        <p:spPr/>
        <p:txBody>
          <a:bodyPr/>
          <a:lstStyle/>
          <a:p>
            <a:fld id="{A8FA9D23-7CC5-41A0-80BC-BA4FBB245AD6}" type="datetimeFigureOut">
              <a:rPr lang="fi-FI" smtClean="0"/>
              <a:pPr/>
              <a:t>23.6.2015</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55B6E75A-B05F-467B-A2BB-542ADCE0AE70}" type="slidenum">
              <a:rPr lang="fi-FI" smtClean="0"/>
              <a:pPr/>
              <a:t>‹#›</a:t>
            </a:fld>
            <a:endParaRPr lang="fi-FI"/>
          </a:p>
        </p:txBody>
      </p:sp>
    </p:spTree>
    <p:extLst>
      <p:ext uri="{BB962C8B-B14F-4D97-AF65-F5344CB8AC3E}">
        <p14:creationId xmlns:p14="http://schemas.microsoft.com/office/powerpoint/2010/main" val="1227465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Date Placeholder 6"/>
          <p:cNvSpPr>
            <a:spLocks noGrp="1"/>
          </p:cNvSpPr>
          <p:nvPr>
            <p:ph type="dt" sz="half" idx="10"/>
          </p:nvPr>
        </p:nvSpPr>
        <p:spPr/>
        <p:txBody>
          <a:bodyPr/>
          <a:lstStyle/>
          <a:p>
            <a:fld id="{A8FA9D23-7CC5-41A0-80BC-BA4FBB245AD6}" type="datetimeFigureOut">
              <a:rPr lang="fi-FI" smtClean="0"/>
              <a:pPr/>
              <a:t>23.6.2015</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55B6E75A-B05F-467B-A2BB-542ADCE0AE70}" type="slidenum">
              <a:rPr lang="fi-FI" smtClean="0"/>
              <a:pPr/>
              <a:t>‹#›</a:t>
            </a:fld>
            <a:endParaRPr lang="fi-FI"/>
          </a:p>
        </p:txBody>
      </p:sp>
    </p:spTree>
    <p:extLst>
      <p:ext uri="{BB962C8B-B14F-4D97-AF65-F5344CB8AC3E}">
        <p14:creationId xmlns:p14="http://schemas.microsoft.com/office/powerpoint/2010/main" val="3094169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Date Placeholder 2"/>
          <p:cNvSpPr>
            <a:spLocks noGrp="1"/>
          </p:cNvSpPr>
          <p:nvPr>
            <p:ph type="dt" sz="half" idx="10"/>
          </p:nvPr>
        </p:nvSpPr>
        <p:spPr/>
        <p:txBody>
          <a:bodyPr/>
          <a:lstStyle/>
          <a:p>
            <a:fld id="{A8FA9D23-7CC5-41A0-80BC-BA4FBB245AD6}" type="datetimeFigureOut">
              <a:rPr lang="fi-FI" smtClean="0"/>
              <a:pPr/>
              <a:t>23.6.2015</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55B6E75A-B05F-467B-A2BB-542ADCE0AE70}" type="slidenum">
              <a:rPr lang="fi-FI" smtClean="0"/>
              <a:pPr/>
              <a:t>‹#›</a:t>
            </a:fld>
            <a:endParaRPr lang="fi-FI"/>
          </a:p>
        </p:txBody>
      </p:sp>
    </p:spTree>
    <p:extLst>
      <p:ext uri="{BB962C8B-B14F-4D97-AF65-F5344CB8AC3E}">
        <p14:creationId xmlns:p14="http://schemas.microsoft.com/office/powerpoint/2010/main" val="4234728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FA9D23-7CC5-41A0-80BC-BA4FBB245AD6}" type="datetimeFigureOut">
              <a:rPr lang="fi-FI" smtClean="0"/>
              <a:pPr/>
              <a:t>23.6.2015</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55B6E75A-B05F-467B-A2BB-542ADCE0AE70}" type="slidenum">
              <a:rPr lang="fi-FI" smtClean="0"/>
              <a:pPr/>
              <a:t>‹#›</a:t>
            </a:fld>
            <a:endParaRPr lang="fi-FI"/>
          </a:p>
        </p:txBody>
      </p:sp>
    </p:spTree>
    <p:extLst>
      <p:ext uri="{BB962C8B-B14F-4D97-AF65-F5344CB8AC3E}">
        <p14:creationId xmlns:p14="http://schemas.microsoft.com/office/powerpoint/2010/main" val="545090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i-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FA9D23-7CC5-41A0-80BC-BA4FBB245AD6}" type="datetimeFigureOut">
              <a:rPr lang="fi-FI" smtClean="0"/>
              <a:pPr/>
              <a:t>23.6.2015</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55B6E75A-B05F-467B-A2BB-542ADCE0AE70}" type="slidenum">
              <a:rPr lang="fi-FI" smtClean="0"/>
              <a:pPr/>
              <a:t>‹#›</a:t>
            </a:fld>
            <a:endParaRPr lang="fi-FI"/>
          </a:p>
        </p:txBody>
      </p:sp>
    </p:spTree>
    <p:extLst>
      <p:ext uri="{BB962C8B-B14F-4D97-AF65-F5344CB8AC3E}">
        <p14:creationId xmlns:p14="http://schemas.microsoft.com/office/powerpoint/2010/main" val="624733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i-F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FA9D23-7CC5-41A0-80BC-BA4FBB245AD6}" type="datetimeFigureOut">
              <a:rPr lang="fi-FI" smtClean="0"/>
              <a:pPr/>
              <a:t>23.6.2015</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55B6E75A-B05F-467B-A2BB-542ADCE0AE70}" type="slidenum">
              <a:rPr lang="fi-FI" smtClean="0"/>
              <a:pPr/>
              <a:t>‹#›</a:t>
            </a:fld>
            <a:endParaRPr lang="fi-FI"/>
          </a:p>
        </p:txBody>
      </p:sp>
    </p:spTree>
    <p:extLst>
      <p:ext uri="{BB962C8B-B14F-4D97-AF65-F5344CB8AC3E}">
        <p14:creationId xmlns:p14="http://schemas.microsoft.com/office/powerpoint/2010/main" val="2856144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i-FI"/>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FA9D23-7CC5-41A0-80BC-BA4FBB245AD6}" type="datetimeFigureOut">
              <a:rPr lang="fi-FI" smtClean="0"/>
              <a:pPr/>
              <a:t>23.6.2015</a:t>
            </a:fld>
            <a:endParaRPr lang="fi-FI"/>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B6E75A-B05F-467B-A2BB-542ADCE0AE70}" type="slidenum">
              <a:rPr lang="fi-FI" smtClean="0"/>
              <a:pPr/>
              <a:t>‹#›</a:t>
            </a:fld>
            <a:endParaRPr lang="fi-FI"/>
          </a:p>
        </p:txBody>
      </p:sp>
    </p:spTree>
    <p:extLst>
      <p:ext uri="{BB962C8B-B14F-4D97-AF65-F5344CB8AC3E}">
        <p14:creationId xmlns:p14="http://schemas.microsoft.com/office/powerpoint/2010/main" val="3387655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url?sa=i&amp;rct=j&amp;q=&amp;esrc=s&amp;source=images&amp;cd=&amp;cad=rja&amp;uact=8&amp;ved=0CAcQjRxqFQoTCIebreiHiMYCFc8FkgodSuYA-g&amp;url=http://plannersweb.com/1997/07/1997-planning-commissioners-roundtable-discussion/&amp;ei=Srd5VYfOGc-LyATKzIPQDw&amp;psig=AFQjCNGPA9ojsn5bAm5MZDlXLEVsJUXLGA&amp;ust=1434126523559094"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url?sa=i&amp;rct=j&amp;q=&amp;esrc=s&amp;source=images&amp;cd=&amp;cad=rja&amp;uact=8&amp;ved=0CAcQjRw&amp;url=http://galleryhip.com/take-a-break-clip-art.html&amp;ei=riFxVfGMB4yWyAScyoOYDQ&amp;psig=AFQjCNGDxi9ahPhrOUJv5u07gMCvbg-Tdg&amp;ust=1433563849257355"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7584" y="2060848"/>
            <a:ext cx="7053709" cy="2497013"/>
          </a:xfrm>
        </p:spPr>
      </p:pic>
    </p:spTree>
    <p:extLst>
      <p:ext uri="{BB962C8B-B14F-4D97-AF65-F5344CB8AC3E}">
        <p14:creationId xmlns:p14="http://schemas.microsoft.com/office/powerpoint/2010/main" val="40970638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Callout 6"/>
          <p:cNvSpPr/>
          <p:nvPr/>
        </p:nvSpPr>
        <p:spPr>
          <a:xfrm rot="20478321" flipH="1">
            <a:off x="5710863" y="3054668"/>
            <a:ext cx="3500257" cy="3401517"/>
          </a:xfrm>
          <a:prstGeom prst="wedgeEllipseCallout">
            <a:avLst/>
          </a:prstGeom>
          <a:solidFill>
            <a:schemeClr val="accent1">
              <a:alpha val="38000"/>
            </a:schemeClr>
          </a:solidFill>
          <a:ln w="6667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txBox="1">
            <a:spLocks/>
          </p:cNvSpPr>
          <p:nvPr/>
        </p:nvSpPr>
        <p:spPr>
          <a:xfrm>
            <a:off x="763588" y="638175"/>
            <a:ext cx="7489825" cy="1143000"/>
          </a:xfrm>
          <a:prstGeom prst="rect">
            <a:avLst/>
          </a:prstGeom>
        </p:spPr>
        <p:txBody>
          <a:bodyPr vert="horz" lIns="91440" tIns="45720" rIns="91440" bIns="45720" rtlCol="0" anchor="ctr">
            <a:noAutofit/>
          </a:bodyPr>
          <a:lstStyle/>
          <a:p>
            <a:pPr lvl="0" algn="ctr" fontAlgn="auto">
              <a:spcAft>
                <a:spcPts val="0"/>
              </a:spcAft>
            </a:pPr>
            <a:endParaRPr kumimoji="0" lang="en-US" sz="3200" b="1" i="0" u="none" strike="noStrike" kern="1200" cap="none" spc="0" normalizeH="0" baseline="0" noProof="0" dirty="0">
              <a:ln>
                <a:noFill/>
              </a:ln>
              <a:solidFill>
                <a:srgbClr val="FFFFFF"/>
              </a:solidFill>
              <a:effectLst/>
              <a:uLnTx/>
              <a:uFillTx/>
              <a:latin typeface="Helvetica" charset="0"/>
              <a:ea typeface="+mj-ea"/>
              <a:cs typeface="+mj-cs"/>
            </a:endParaRPr>
          </a:p>
        </p:txBody>
      </p:sp>
      <p:sp>
        <p:nvSpPr>
          <p:cNvPr id="21" name="Rectangle 10"/>
          <p:cNvSpPr>
            <a:spLocks noChangeArrowheads="1"/>
          </p:cNvSpPr>
          <p:nvPr/>
        </p:nvSpPr>
        <p:spPr bwMode="auto">
          <a:xfrm rot="21079673">
            <a:off x="5720732" y="3665509"/>
            <a:ext cx="3526579" cy="2246769"/>
          </a:xfrm>
          <a:prstGeom prst="rect">
            <a:avLst/>
          </a:prstGeom>
          <a:noFill/>
          <a:ln w="9525">
            <a:noFill/>
            <a:miter lim="800000"/>
            <a:headEnd/>
            <a:tailEnd/>
          </a:ln>
        </p:spPr>
        <p:txBody>
          <a:bodyPr wrap="square">
            <a:prstTxWarp prst="textNoShape">
              <a:avLst/>
            </a:prstTxWarp>
            <a:spAutoFit/>
          </a:bodyPr>
          <a:lstStyle/>
          <a:p>
            <a:pPr algn="ctr"/>
            <a:r>
              <a:rPr lang="ja-JP" altLang="en-US" sz="2400" b="1" i="1" dirty="0" smtClean="0">
                <a:latin typeface="Times New Roman" pitchFamily="1" charset="0"/>
                <a:ea typeface="Times New Roman" pitchFamily="1" charset="0"/>
                <a:cs typeface="Times New Roman" pitchFamily="1" charset="0"/>
              </a:rPr>
              <a:t>“</a:t>
            </a:r>
            <a:r>
              <a:rPr lang="en-US" altLang="ja-JP" sz="2800" b="1" i="1" dirty="0" smtClean="0">
                <a:latin typeface="Times New Roman" pitchFamily="1" charset="0"/>
                <a:ea typeface="Times New Roman" pitchFamily="1" charset="0"/>
                <a:cs typeface="Times New Roman" pitchFamily="1" charset="0"/>
              </a:rPr>
              <a:t>…career contents should be continuously updated or additionally developed”…</a:t>
            </a:r>
          </a:p>
        </p:txBody>
      </p:sp>
      <p:sp>
        <p:nvSpPr>
          <p:cNvPr id="9" name="Title 1"/>
          <p:cNvSpPr txBox="1">
            <a:spLocks/>
          </p:cNvSpPr>
          <p:nvPr/>
        </p:nvSpPr>
        <p:spPr bwMode="auto">
          <a:xfrm>
            <a:off x="539552" y="44624"/>
            <a:ext cx="792162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GB" sz="4000" b="1" kern="0" dirty="0" smtClean="0">
                <a:latin typeface="+mj-lt"/>
                <a:ea typeface="ＭＳ Ｐゴシック" pitchFamily="1" charset="-128"/>
                <a:cs typeface="Helvetica"/>
              </a:rPr>
              <a:t>Category 2: Emerging</a:t>
            </a:r>
            <a:endParaRPr kumimoji="0" lang="en-GB" sz="4000" b="1" u="none" strike="noStrike" kern="0" cap="none" spc="0" normalizeH="0" baseline="0" noProof="0" dirty="0">
              <a:ln>
                <a:noFill/>
              </a:ln>
              <a:effectLst/>
              <a:uLnTx/>
              <a:uFillTx/>
              <a:latin typeface="+mj-lt"/>
              <a:ea typeface="ＭＳ Ｐゴシック" pitchFamily="1" charset="-128"/>
              <a:cs typeface="Helvetica"/>
            </a:endParaRPr>
          </a:p>
        </p:txBody>
      </p:sp>
      <p:graphicFrame>
        <p:nvGraphicFramePr>
          <p:cNvPr id="11" name="Table 10"/>
          <p:cNvGraphicFramePr>
            <a:graphicFrameLocks noGrp="1"/>
          </p:cNvGraphicFramePr>
          <p:nvPr>
            <p:extLst>
              <p:ext uri="{D42A27DB-BD31-4B8C-83A1-F6EECF244321}">
                <p14:modId xmlns:p14="http://schemas.microsoft.com/office/powerpoint/2010/main" val="4278955953"/>
              </p:ext>
            </p:extLst>
          </p:nvPr>
        </p:nvGraphicFramePr>
        <p:xfrm>
          <a:off x="395536" y="980728"/>
          <a:ext cx="6192688" cy="5601014"/>
        </p:xfrm>
        <a:graphic>
          <a:graphicData uri="http://schemas.openxmlformats.org/drawingml/2006/table">
            <a:tbl>
              <a:tblPr/>
              <a:tblGrid>
                <a:gridCol w="2379662"/>
                <a:gridCol w="3813026"/>
              </a:tblGrid>
              <a:tr h="66952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Verdana" pitchFamily="1" charset="0"/>
                          <a:ea typeface="Arial" pitchFamily="1" charset="0"/>
                          <a:cs typeface="Arial" pitchFamily="1" charset="0"/>
                        </a:rPr>
                        <a:t>Policy/strategy </a:t>
                      </a:r>
                    </a:p>
                    <a:p>
                      <a:pPr marL="0" marR="0" lvl="0" indent="0" algn="l" defTabSz="4572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Verdana" pitchFamily="1" charset="0"/>
                          <a:ea typeface="Arial" pitchFamily="1" charset="0"/>
                          <a:cs typeface="Arial" pitchFamily="1" charset="0"/>
                        </a:rPr>
                        <a:t>focus</a:t>
                      </a:r>
                      <a:endParaRPr kumimoji="0" lang="en-GB" sz="1800" b="1" i="0" u="none" strike="noStrike" cap="none" normalizeH="0" baseline="0" dirty="0">
                        <a:ln>
                          <a:noFill/>
                        </a:ln>
                        <a:solidFill>
                          <a:schemeClr val="tx1"/>
                        </a:solidFill>
                        <a:effectLst/>
                        <a:latin typeface="Verdana" pitchFamily="1" charset="0"/>
                        <a:ea typeface="Arial" pitchFamily="1" charset="0"/>
                        <a:cs typeface="Arial" pitchFamily="1" charset="0"/>
                      </a:endParaRPr>
                    </a:p>
                  </a:txBody>
                  <a:tcPr marL="91446" marR="91446" marT="45700" marB="4570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developing the </a:t>
                      </a:r>
                    </a:p>
                    <a:p>
                      <a:pPr marL="0" marR="0" lvl="0" indent="0" algn="l" defTabSz="4572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use of ICT</a:t>
                      </a:r>
                      <a:endParaRPr kumimoji="0" lang="en-GB" sz="1800" b="0" i="0" u="none" strike="noStrike" cap="none" normalizeH="0" baseline="0" dirty="0">
                        <a:ln>
                          <a:noFill/>
                        </a:ln>
                        <a:solidFill>
                          <a:schemeClr val="tx1"/>
                        </a:solidFill>
                        <a:effectLst/>
                        <a:latin typeface="Verdana" pitchFamily="1" charset="0"/>
                        <a:ea typeface="ＭＳ Ｐゴシック" pitchFamily="1" charset="-128"/>
                        <a:cs typeface="ＭＳ Ｐゴシック" pitchFamily="1" charset="-128"/>
                      </a:endParaRPr>
                    </a:p>
                  </a:txBody>
                  <a:tcPr marL="91446" marR="91446" marT="45700" marB="45700" anchor="ctr" horzOverflow="overflow">
                    <a:lnL>
                      <a:noFill/>
                    </a:lnL>
                    <a:lnR>
                      <a:noFill/>
                    </a:lnR>
                    <a:lnT>
                      <a:noFill/>
                    </a:lnT>
                    <a:lnB>
                      <a:noFill/>
                    </a:lnB>
                    <a:lnTlToBr>
                      <a:noFill/>
                    </a:lnTlToBr>
                    <a:lnBlToTr>
                      <a:noFill/>
                    </a:lnBlToTr>
                    <a:noFill/>
                  </a:tcPr>
                </a:tc>
              </a:tr>
              <a:tr h="66952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Verdana" pitchFamily="1" charset="0"/>
                          <a:ea typeface="Arial" pitchFamily="1" charset="0"/>
                          <a:cs typeface="Arial" pitchFamily="1" charset="0"/>
                        </a:rPr>
                        <a:t>Rationale </a:t>
                      </a:r>
                    </a:p>
                    <a:p>
                      <a:pPr marL="0" marR="0" lvl="0" indent="0" algn="l" defTabSz="4572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Verdana" pitchFamily="1" charset="0"/>
                          <a:ea typeface="Arial" pitchFamily="1" charset="0"/>
                          <a:cs typeface="Arial" pitchFamily="1" charset="0"/>
                        </a:rPr>
                        <a:t>for ICT use</a:t>
                      </a:r>
                      <a:endParaRPr kumimoji="0" lang="en-GB" sz="1800" b="1" i="0" u="none" strike="noStrike" cap="none" normalizeH="0" baseline="0" dirty="0">
                        <a:ln>
                          <a:noFill/>
                        </a:ln>
                        <a:solidFill>
                          <a:schemeClr val="tx1"/>
                        </a:solidFill>
                        <a:effectLst/>
                        <a:latin typeface="Verdana" pitchFamily="1" charset="0"/>
                        <a:ea typeface="Arial" pitchFamily="1" charset="0"/>
                        <a:cs typeface="Arial" pitchFamily="1" charset="0"/>
                      </a:endParaRPr>
                    </a:p>
                  </a:txBody>
                  <a:tcPr marL="91446" marR="91446" marT="45700" marB="4570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consistency</a:t>
                      </a:r>
                      <a:endParaRPr kumimoji="0" lang="en-GB" sz="1800" b="0" i="0" u="none" strike="noStrike" cap="none" normalizeH="0" baseline="0" dirty="0">
                        <a:ln>
                          <a:noFill/>
                        </a:ln>
                        <a:solidFill>
                          <a:schemeClr val="tx1"/>
                        </a:solidFill>
                        <a:effectLst/>
                        <a:latin typeface="Verdana" pitchFamily="1" charset="0"/>
                        <a:ea typeface="ＭＳ Ｐゴシック" pitchFamily="1" charset="-128"/>
                        <a:cs typeface="ＭＳ Ｐゴシック" pitchFamily="1" charset="-128"/>
                      </a:endParaRPr>
                    </a:p>
                  </a:txBody>
                  <a:tcPr marL="91446" marR="91446" marT="45700" marB="45700" anchor="ctr" horzOverflow="overflow">
                    <a:lnL>
                      <a:noFill/>
                    </a:lnL>
                    <a:lnR>
                      <a:noFill/>
                    </a:lnR>
                    <a:lnT>
                      <a:noFill/>
                    </a:lnT>
                    <a:lnB>
                      <a:noFill/>
                    </a:lnB>
                    <a:lnTlToBr>
                      <a:noFill/>
                    </a:lnTlToBr>
                    <a:lnBlToTr>
                      <a:noFill/>
                    </a:lnBlToTr>
                    <a:noFill/>
                  </a:tcPr>
                </a:tc>
              </a:tr>
              <a:tr h="66952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Approach </a:t>
                      </a:r>
                    </a:p>
                    <a:p>
                      <a:pPr marL="0" marR="0" lvl="0" indent="0" algn="l" defTabSz="4572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to ICT</a:t>
                      </a:r>
                      <a:endParaRPr kumimoji="0" lang="en-GB" sz="1800" b="1" i="0" u="none" strike="noStrike" cap="none" normalizeH="0" baseline="0" dirty="0">
                        <a:ln>
                          <a:noFill/>
                        </a:ln>
                        <a:solidFill>
                          <a:schemeClr val="tx1"/>
                        </a:solidFill>
                        <a:effectLst/>
                        <a:latin typeface="Verdana" pitchFamily="1" charset="0"/>
                        <a:ea typeface="ＭＳ Ｐゴシック" pitchFamily="1" charset="-128"/>
                        <a:cs typeface="ＭＳ Ｐゴシック" pitchFamily="1" charset="-128"/>
                      </a:endParaRPr>
                    </a:p>
                  </a:txBody>
                  <a:tcPr marL="91446" marR="91446" marT="45700" marB="4570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content focused</a:t>
                      </a:r>
                      <a:endParaRPr kumimoji="0" lang="en-GB" sz="1800" b="0" i="0" u="none" strike="noStrike" cap="none" normalizeH="0" baseline="0" dirty="0">
                        <a:ln>
                          <a:noFill/>
                        </a:ln>
                        <a:solidFill>
                          <a:schemeClr val="tx1"/>
                        </a:solidFill>
                        <a:effectLst/>
                        <a:latin typeface="Verdana" pitchFamily="1" charset="0"/>
                        <a:ea typeface="ＭＳ Ｐゴシック" pitchFamily="1" charset="-128"/>
                        <a:cs typeface="ＭＳ Ｐゴシック" pitchFamily="1" charset="-128"/>
                      </a:endParaRPr>
                    </a:p>
                  </a:txBody>
                  <a:tcPr marL="91446" marR="91446" marT="45700" marB="45700" anchor="ctr" horzOverflow="overflow">
                    <a:lnL>
                      <a:noFill/>
                    </a:lnL>
                    <a:lnR>
                      <a:noFill/>
                    </a:lnR>
                    <a:lnT>
                      <a:noFill/>
                    </a:lnT>
                    <a:lnB>
                      <a:noFill/>
                    </a:lnB>
                    <a:lnTlToBr>
                      <a:noFill/>
                    </a:lnTlToBr>
                    <a:lnBlToTr>
                      <a:noFill/>
                    </a:lnBlToTr>
                    <a:noFill/>
                  </a:tcPr>
                </a:tc>
              </a:tr>
              <a:tr h="66952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Function</a:t>
                      </a:r>
                    </a:p>
                    <a:p>
                      <a:pPr marL="0" marR="0" lvl="0" indent="0" algn="l" defTabSz="4572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of ICT</a:t>
                      </a:r>
                    </a:p>
                  </a:txBody>
                  <a:tcPr marL="91446" marR="91446" marT="45700" marB="4570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medium for delivering career services</a:t>
                      </a:r>
                    </a:p>
                  </a:txBody>
                  <a:tcPr marL="91446" marR="91446" marT="45700" marB="45700" anchor="ctr" horzOverflow="overflow">
                    <a:lnL>
                      <a:noFill/>
                    </a:lnL>
                    <a:lnR>
                      <a:noFill/>
                    </a:lnR>
                    <a:lnT>
                      <a:noFill/>
                    </a:lnT>
                    <a:lnB>
                      <a:noFill/>
                    </a:lnB>
                    <a:lnTlToBr>
                      <a:noFill/>
                    </a:lnTlToBr>
                    <a:lnBlToTr>
                      <a:noFill/>
                    </a:lnBlToTr>
                    <a:noFill/>
                  </a:tcPr>
                </a:tc>
              </a:tr>
              <a:tr h="66952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Verdana" pitchFamily="1" charset="0"/>
                          <a:ea typeface="Verdana" pitchFamily="1" charset="0"/>
                          <a:cs typeface="Verdana" pitchFamily="1" charset="0"/>
                        </a:rPr>
                        <a:t>Distance </a:t>
                      </a:r>
                    </a:p>
                    <a:p>
                      <a:pPr marL="0" marR="0" lvl="0" indent="0" algn="l" defTabSz="4572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Verdana" pitchFamily="1" charset="0"/>
                          <a:ea typeface="Verdana" pitchFamily="1" charset="0"/>
                          <a:cs typeface="Verdana" pitchFamily="1" charset="0"/>
                        </a:rPr>
                        <a:t>career services</a:t>
                      </a:r>
                      <a:endParaRPr kumimoji="0" lang="en-GB" sz="1800" b="1" i="0" u="none" strike="noStrike" cap="none" normalizeH="0" baseline="0" dirty="0">
                        <a:ln>
                          <a:noFill/>
                        </a:ln>
                        <a:solidFill>
                          <a:schemeClr val="tx1"/>
                        </a:solidFill>
                        <a:effectLst/>
                        <a:latin typeface="Verdana" pitchFamily="1" charset="0"/>
                        <a:ea typeface="Verdana" pitchFamily="1" charset="0"/>
                        <a:cs typeface="Verdana" pitchFamily="1" charset="0"/>
                      </a:endParaRPr>
                    </a:p>
                  </a:txBody>
                  <a:tcPr marL="91446" marR="91446" marT="45700" marB="4570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asynchronous</a:t>
                      </a:r>
                    </a:p>
                  </a:txBody>
                  <a:tcPr marL="91446" marR="91446" marT="45700" marB="45700" anchor="ctr" horzOverflow="overflow">
                    <a:lnL>
                      <a:noFill/>
                    </a:lnL>
                    <a:lnR>
                      <a:noFill/>
                    </a:lnR>
                    <a:lnT>
                      <a:noFill/>
                    </a:lnT>
                    <a:lnB>
                      <a:noFill/>
                    </a:lnB>
                    <a:lnTlToBr>
                      <a:noFill/>
                    </a:lnTlToBr>
                    <a:lnBlToTr>
                      <a:noFill/>
                    </a:lnBlToTr>
                    <a:noFill/>
                  </a:tcPr>
                </a:tc>
              </a:tr>
              <a:tr h="66952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Challenge to overcome</a:t>
                      </a:r>
                    </a:p>
                  </a:txBody>
                  <a:tcPr marL="91446" marR="91446" marT="45700" marB="4570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1800" b="0"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affordability</a:t>
                      </a:r>
                    </a:p>
                  </a:txBody>
                  <a:tcPr marL="91446" marR="91446" marT="45700" marB="45700" anchor="ctr" horzOverflow="overflow">
                    <a:lnL>
                      <a:noFill/>
                    </a:lnL>
                    <a:lnR>
                      <a:noFill/>
                    </a:lnR>
                    <a:lnT>
                      <a:noFill/>
                    </a:lnT>
                    <a:lnB>
                      <a:noFill/>
                    </a:lnB>
                    <a:lnTlToBr>
                      <a:noFill/>
                    </a:lnTlToBr>
                    <a:lnBlToTr>
                      <a:noFill/>
                    </a:lnBlToTr>
                    <a:noFill/>
                  </a:tcPr>
                </a:tc>
              </a:tr>
              <a:tr h="66952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Verdana" pitchFamily="1" charset="0"/>
                          <a:ea typeface="Verdana" pitchFamily="1" charset="0"/>
                          <a:cs typeface="Verdana" pitchFamily="1" charset="0"/>
                        </a:rPr>
                        <a:t>Conceptual framework</a:t>
                      </a:r>
                      <a:endParaRPr kumimoji="0" lang="en-GB" sz="1800" b="1" i="0" u="none" strike="noStrike" cap="none" normalizeH="0" baseline="0" dirty="0">
                        <a:ln>
                          <a:noFill/>
                        </a:ln>
                        <a:solidFill>
                          <a:schemeClr val="tx1"/>
                        </a:solidFill>
                        <a:effectLst/>
                        <a:latin typeface="Verdana" pitchFamily="1" charset="0"/>
                        <a:ea typeface="Verdana" pitchFamily="1" charset="0"/>
                        <a:cs typeface="Verdana" pitchFamily="1" charset="0"/>
                      </a:endParaRPr>
                    </a:p>
                  </a:txBody>
                  <a:tcPr marL="91446" marR="91446" marT="45700" marB="4570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acknowledged need</a:t>
                      </a:r>
                    </a:p>
                  </a:txBody>
                  <a:tcPr marL="91446" marR="91446" marT="45700" marB="45700" anchor="ctr" horzOverflow="overflow">
                    <a:lnL>
                      <a:noFill/>
                    </a:lnL>
                    <a:lnR>
                      <a:noFill/>
                    </a:lnR>
                    <a:lnT>
                      <a:noFill/>
                    </a:lnT>
                    <a:lnB>
                      <a:noFill/>
                    </a:lnB>
                    <a:lnTlToBr>
                      <a:noFill/>
                    </a:lnTlToBr>
                    <a:lnBlToTr>
                      <a:noFill/>
                    </a:lnBlToTr>
                    <a:noFill/>
                  </a:tcPr>
                </a:tc>
              </a:tr>
              <a:tr h="66952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Verdana" pitchFamily="1" charset="0"/>
                          <a:ea typeface="Verdana" pitchFamily="1" charset="0"/>
                          <a:cs typeface="Verdana" pitchFamily="1" charset="0"/>
                        </a:rPr>
                        <a:t>Identified system feature for improvement</a:t>
                      </a:r>
                      <a:endParaRPr kumimoji="0" lang="en-GB" sz="1800" b="1" i="0" u="none" strike="noStrike" cap="none" normalizeH="0" baseline="0" dirty="0">
                        <a:ln>
                          <a:noFill/>
                        </a:ln>
                        <a:solidFill>
                          <a:schemeClr val="tx1"/>
                        </a:solidFill>
                        <a:effectLst/>
                        <a:latin typeface="Verdana" pitchFamily="1" charset="0"/>
                        <a:ea typeface="Verdana" pitchFamily="1" charset="0"/>
                        <a:cs typeface="Verdana" pitchFamily="1" charset="0"/>
                      </a:endParaRPr>
                    </a:p>
                  </a:txBody>
                  <a:tcPr marL="91446" marR="91446" marT="45700" marB="4570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services</a:t>
                      </a:r>
                    </a:p>
                  </a:txBody>
                  <a:tcPr marL="91446" marR="91446" marT="45700" marB="45700" anchor="ctr" horzOverflow="overflow">
                    <a:lnL>
                      <a:noFill/>
                    </a:lnL>
                    <a:lnR>
                      <a:noFill/>
                    </a:lnR>
                    <a:lnT>
                      <a:noFill/>
                    </a:lnT>
                    <a:lnB>
                      <a:noFill/>
                    </a:lnB>
                    <a:lnTlToBr>
                      <a:noFill/>
                    </a:lnTlToBr>
                    <a:lnBlToTr>
                      <a:noFill/>
                    </a:lnBlToTr>
                    <a:noFill/>
                  </a:tcPr>
                </a:tc>
              </a:tr>
            </a:tbl>
          </a:graphicData>
        </a:graphic>
      </p:graphicFrame>
    </p:spTree>
    <p:extLst>
      <p:ext uri="{BB962C8B-B14F-4D97-AF65-F5344CB8AC3E}">
        <p14:creationId xmlns:p14="http://schemas.microsoft.com/office/powerpoint/2010/main" val="2694373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08519" y="0"/>
            <a:ext cx="9420146" cy="68580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Callout 6"/>
          <p:cNvSpPr/>
          <p:nvPr/>
        </p:nvSpPr>
        <p:spPr>
          <a:xfrm rot="20478321" flipH="1">
            <a:off x="5710863" y="3054668"/>
            <a:ext cx="3500257" cy="3401517"/>
          </a:xfrm>
          <a:prstGeom prst="wedgeEllipseCallout">
            <a:avLst/>
          </a:prstGeom>
          <a:solidFill>
            <a:schemeClr val="accent1">
              <a:alpha val="38000"/>
            </a:schemeClr>
          </a:solidFill>
          <a:ln w="6667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txBox="1">
            <a:spLocks/>
          </p:cNvSpPr>
          <p:nvPr/>
        </p:nvSpPr>
        <p:spPr>
          <a:xfrm>
            <a:off x="763588" y="638175"/>
            <a:ext cx="7489825" cy="1143000"/>
          </a:xfrm>
          <a:prstGeom prst="rect">
            <a:avLst/>
          </a:prstGeom>
        </p:spPr>
        <p:txBody>
          <a:bodyPr vert="horz" lIns="91440" tIns="45720" rIns="91440" bIns="45720" rtlCol="0" anchor="ctr">
            <a:noAutofit/>
          </a:bodyPr>
          <a:lstStyle/>
          <a:p>
            <a:pPr lvl="0" algn="ctr" fontAlgn="auto">
              <a:spcAft>
                <a:spcPts val="0"/>
              </a:spcAft>
            </a:pPr>
            <a:endParaRPr kumimoji="0" lang="en-US" sz="3200" b="1" i="0" u="none" strike="noStrike" kern="1200" cap="none" spc="0" normalizeH="0" baseline="0" noProof="0" dirty="0">
              <a:ln>
                <a:noFill/>
              </a:ln>
              <a:solidFill>
                <a:srgbClr val="FFFFFF"/>
              </a:solidFill>
              <a:effectLst/>
              <a:uLnTx/>
              <a:uFillTx/>
              <a:latin typeface="Helvetica" charset="0"/>
              <a:ea typeface="+mj-ea"/>
              <a:cs typeface="+mj-cs"/>
            </a:endParaRPr>
          </a:p>
        </p:txBody>
      </p:sp>
      <p:sp>
        <p:nvSpPr>
          <p:cNvPr id="21" name="Rectangle 10"/>
          <p:cNvSpPr>
            <a:spLocks noChangeArrowheads="1"/>
          </p:cNvSpPr>
          <p:nvPr/>
        </p:nvSpPr>
        <p:spPr bwMode="auto">
          <a:xfrm rot="20801299">
            <a:off x="5991964" y="3352549"/>
            <a:ext cx="3009308" cy="3046988"/>
          </a:xfrm>
          <a:prstGeom prst="rect">
            <a:avLst/>
          </a:prstGeom>
          <a:noFill/>
          <a:ln w="9525">
            <a:noFill/>
            <a:miter lim="800000"/>
            <a:headEnd/>
            <a:tailEnd/>
          </a:ln>
        </p:spPr>
        <p:txBody>
          <a:bodyPr wrap="square">
            <a:prstTxWarp prst="textNoShape">
              <a:avLst/>
            </a:prstTxWarp>
            <a:spAutoFit/>
          </a:bodyPr>
          <a:lstStyle/>
          <a:p>
            <a:pPr algn="ctr"/>
            <a:r>
              <a:rPr lang="ja-JP" altLang="en-US" sz="2000" b="1" i="1" dirty="0" smtClean="0">
                <a:latin typeface="Times New Roman" pitchFamily="1" charset="0"/>
                <a:ea typeface="Times New Roman" pitchFamily="1" charset="0"/>
                <a:cs typeface="Times New Roman" pitchFamily="1" charset="0"/>
              </a:rPr>
              <a:t>“</a:t>
            </a:r>
            <a:r>
              <a:rPr lang="en-US" altLang="ja-JP" sz="2400" b="1" i="1" dirty="0" smtClean="0">
                <a:latin typeface="Times New Roman" pitchFamily="1" charset="0"/>
                <a:ea typeface="Times New Roman" pitchFamily="1" charset="0"/>
                <a:cs typeface="Times New Roman" pitchFamily="1" charset="0"/>
              </a:rPr>
              <a:t>…how to best maximize utilization of emerging technologies in workforce development and career guidance </a:t>
            </a:r>
            <a:r>
              <a:rPr lang="en-US" altLang="ja-JP" sz="2400" b="1" i="1" dirty="0" err="1" smtClean="0">
                <a:latin typeface="Times New Roman" pitchFamily="1" charset="0"/>
                <a:ea typeface="Times New Roman" pitchFamily="1" charset="0"/>
                <a:cs typeface="Times New Roman" pitchFamily="1" charset="0"/>
              </a:rPr>
              <a:t>practise</a:t>
            </a:r>
            <a:r>
              <a:rPr lang="en-US" altLang="ja-JP" sz="2400" b="1" i="1" dirty="0" smtClean="0">
                <a:latin typeface="Times New Roman" pitchFamily="1" charset="0"/>
                <a:ea typeface="Times New Roman" pitchFamily="1" charset="0"/>
                <a:cs typeface="Times New Roman" pitchFamily="1" charset="0"/>
              </a:rPr>
              <a:t>…”</a:t>
            </a:r>
            <a:endParaRPr lang="fi-FI" sz="2400" b="1" dirty="0">
              <a:latin typeface="Times New Roman" pitchFamily="1" charset="0"/>
              <a:ea typeface="Times New Roman" pitchFamily="1" charset="0"/>
              <a:cs typeface="Times New Roman" pitchFamily="1" charset="0"/>
            </a:endParaRPr>
          </a:p>
        </p:txBody>
      </p:sp>
      <p:sp>
        <p:nvSpPr>
          <p:cNvPr id="9" name="Title 1"/>
          <p:cNvSpPr txBox="1">
            <a:spLocks/>
          </p:cNvSpPr>
          <p:nvPr/>
        </p:nvSpPr>
        <p:spPr bwMode="auto">
          <a:xfrm>
            <a:off x="394791" y="197768"/>
            <a:ext cx="792162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GB" sz="4000" b="1" kern="0" dirty="0" smtClean="0">
                <a:latin typeface="+mj-lt"/>
                <a:ea typeface="ＭＳ Ｐゴシック" pitchFamily="1" charset="-128"/>
                <a:cs typeface="Calibri"/>
              </a:rPr>
              <a:t>Category 3: Acknowledged but Fragmented</a:t>
            </a:r>
            <a:endParaRPr kumimoji="0" lang="en-GB" sz="4000" b="1" u="none" strike="noStrike" kern="0" cap="none" spc="0" normalizeH="0" baseline="0" noProof="0" dirty="0">
              <a:ln>
                <a:noFill/>
              </a:ln>
              <a:effectLst/>
              <a:uLnTx/>
              <a:uFillTx/>
              <a:latin typeface="+mj-lt"/>
              <a:ea typeface="ＭＳ Ｐゴシック" pitchFamily="1" charset="-128"/>
              <a:cs typeface="Calibri"/>
            </a:endParaRPr>
          </a:p>
        </p:txBody>
      </p:sp>
      <p:graphicFrame>
        <p:nvGraphicFramePr>
          <p:cNvPr id="11" name="Table 10"/>
          <p:cNvGraphicFramePr>
            <a:graphicFrameLocks noGrp="1"/>
          </p:cNvGraphicFramePr>
          <p:nvPr>
            <p:extLst>
              <p:ext uri="{D42A27DB-BD31-4B8C-83A1-F6EECF244321}">
                <p14:modId xmlns:p14="http://schemas.microsoft.com/office/powerpoint/2010/main" val="1654565459"/>
              </p:ext>
            </p:extLst>
          </p:nvPr>
        </p:nvGraphicFramePr>
        <p:xfrm>
          <a:off x="107504" y="1628799"/>
          <a:ext cx="6552728" cy="5326694"/>
        </p:xfrm>
        <a:graphic>
          <a:graphicData uri="http://schemas.openxmlformats.org/drawingml/2006/table">
            <a:tbl>
              <a:tblPr/>
              <a:tblGrid>
                <a:gridCol w="3384376"/>
                <a:gridCol w="3168352"/>
              </a:tblGrid>
              <a:tr h="38149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Verdana" pitchFamily="1" charset="0"/>
                          <a:ea typeface="Arial" pitchFamily="1" charset="0"/>
                          <a:cs typeface="Arial" pitchFamily="1" charset="0"/>
                        </a:rPr>
                        <a:t>Policy/strategy </a:t>
                      </a:r>
                    </a:p>
                    <a:p>
                      <a:pPr marL="0" marR="0" lvl="0" indent="0" algn="l" defTabSz="4572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Verdana" pitchFamily="1" charset="0"/>
                          <a:ea typeface="Arial" pitchFamily="1" charset="0"/>
                          <a:cs typeface="Arial" pitchFamily="1" charset="0"/>
                        </a:rPr>
                        <a:t>focus</a:t>
                      </a:r>
                      <a:endParaRPr kumimoji="0" lang="en-GB" sz="1800" b="1" i="0" u="none" strike="noStrike" cap="none" normalizeH="0" baseline="0" dirty="0">
                        <a:ln>
                          <a:noFill/>
                        </a:ln>
                        <a:solidFill>
                          <a:schemeClr val="tx1"/>
                        </a:solidFill>
                        <a:effectLst/>
                        <a:latin typeface="Verdana" pitchFamily="1" charset="0"/>
                        <a:ea typeface="Arial" pitchFamily="1" charset="0"/>
                        <a:cs typeface="Arial" pitchFamily="1" charset="0"/>
                      </a:endParaRPr>
                    </a:p>
                  </a:txBody>
                  <a:tcPr marL="91446" marR="91446" marT="45700" marB="4570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maximising </a:t>
                      </a:r>
                    </a:p>
                    <a:p>
                      <a:pPr marL="0" marR="0" lvl="0" indent="0" algn="l" defTabSz="4572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the use of ICT</a:t>
                      </a:r>
                      <a:endParaRPr kumimoji="0" lang="en-GB" sz="1800" b="0" i="0" u="none" strike="noStrike" cap="none" normalizeH="0" baseline="0" dirty="0">
                        <a:ln>
                          <a:noFill/>
                        </a:ln>
                        <a:solidFill>
                          <a:schemeClr val="tx1"/>
                        </a:solidFill>
                        <a:effectLst/>
                        <a:latin typeface="Verdana" pitchFamily="1" charset="0"/>
                        <a:ea typeface="ＭＳ Ｐゴシック" pitchFamily="1" charset="-128"/>
                        <a:cs typeface="ＭＳ Ｐゴシック" pitchFamily="1" charset="-128"/>
                      </a:endParaRPr>
                    </a:p>
                  </a:txBody>
                  <a:tcPr marL="91446" marR="91446" marT="45700" marB="45700" anchor="ctr" horzOverflow="overflow">
                    <a:lnL>
                      <a:noFill/>
                    </a:lnL>
                    <a:lnR>
                      <a:noFill/>
                    </a:lnR>
                    <a:lnT>
                      <a:noFill/>
                    </a:lnT>
                    <a:lnB>
                      <a:noFill/>
                    </a:lnB>
                    <a:lnTlToBr>
                      <a:noFill/>
                    </a:lnTlToBr>
                    <a:lnBlToTr>
                      <a:noFill/>
                    </a:lnBlToTr>
                    <a:noFill/>
                  </a:tcPr>
                </a:tc>
              </a:tr>
              <a:tr h="66952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Verdana" pitchFamily="1" charset="0"/>
                          <a:ea typeface="Arial" pitchFamily="1" charset="0"/>
                          <a:cs typeface="Arial" pitchFamily="1" charset="0"/>
                        </a:rPr>
                        <a:t>Rationale </a:t>
                      </a:r>
                    </a:p>
                    <a:p>
                      <a:pPr marL="0" marR="0" lvl="0" indent="0" algn="l" defTabSz="4572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Verdana" pitchFamily="1" charset="0"/>
                          <a:ea typeface="Arial" pitchFamily="1" charset="0"/>
                          <a:cs typeface="Arial" pitchFamily="1" charset="0"/>
                        </a:rPr>
                        <a:t>for ICT use</a:t>
                      </a:r>
                      <a:endParaRPr kumimoji="0" lang="en-GB" sz="1800" b="1" i="0" u="none" strike="noStrike" cap="none" normalizeH="0" baseline="0" dirty="0">
                        <a:ln>
                          <a:noFill/>
                        </a:ln>
                        <a:solidFill>
                          <a:schemeClr val="tx1"/>
                        </a:solidFill>
                        <a:effectLst/>
                        <a:latin typeface="Verdana" pitchFamily="1" charset="0"/>
                        <a:ea typeface="Arial" pitchFamily="1" charset="0"/>
                        <a:cs typeface="Arial" pitchFamily="1" charset="0"/>
                      </a:endParaRPr>
                    </a:p>
                  </a:txBody>
                  <a:tcPr marL="91446" marR="91446" marT="45700" marB="4570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effectiveness</a:t>
                      </a:r>
                      <a:endParaRPr kumimoji="0" lang="en-GB" sz="1800" b="0" i="0" u="none" strike="noStrike" cap="none" normalizeH="0" baseline="0" dirty="0">
                        <a:ln>
                          <a:noFill/>
                        </a:ln>
                        <a:solidFill>
                          <a:schemeClr val="tx1"/>
                        </a:solidFill>
                        <a:effectLst/>
                        <a:latin typeface="Verdana" pitchFamily="1" charset="0"/>
                        <a:ea typeface="ＭＳ Ｐゴシック" pitchFamily="1" charset="-128"/>
                        <a:cs typeface="ＭＳ Ｐゴシック" pitchFamily="1" charset="-128"/>
                      </a:endParaRPr>
                    </a:p>
                  </a:txBody>
                  <a:tcPr marL="91446" marR="91446" marT="45700" marB="45700" anchor="ctr" horzOverflow="overflow">
                    <a:lnL>
                      <a:noFill/>
                    </a:lnL>
                    <a:lnR>
                      <a:noFill/>
                    </a:lnR>
                    <a:lnT>
                      <a:noFill/>
                    </a:lnT>
                    <a:lnB>
                      <a:noFill/>
                    </a:lnB>
                    <a:lnTlToBr>
                      <a:noFill/>
                    </a:lnTlToBr>
                    <a:lnBlToTr>
                      <a:noFill/>
                    </a:lnBlToTr>
                    <a:noFill/>
                  </a:tcPr>
                </a:tc>
              </a:tr>
              <a:tr h="66952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Approach </a:t>
                      </a:r>
                    </a:p>
                    <a:p>
                      <a:pPr marL="0" marR="0" lvl="0" indent="0" algn="l" defTabSz="4572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to ICT</a:t>
                      </a:r>
                      <a:endParaRPr kumimoji="0" lang="en-GB" sz="1800" b="1" i="0" u="none" strike="noStrike" cap="none" normalizeH="0" baseline="0" dirty="0">
                        <a:ln>
                          <a:noFill/>
                        </a:ln>
                        <a:solidFill>
                          <a:schemeClr val="tx1"/>
                        </a:solidFill>
                        <a:effectLst/>
                        <a:latin typeface="Verdana" pitchFamily="1" charset="0"/>
                        <a:ea typeface="ＭＳ Ｐゴシック" pitchFamily="1" charset="-128"/>
                        <a:cs typeface="ＭＳ Ｐゴシック" pitchFamily="1" charset="-128"/>
                      </a:endParaRPr>
                    </a:p>
                  </a:txBody>
                  <a:tcPr marL="91446" marR="91446" marT="45700" marB="4570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methodically focused</a:t>
                      </a:r>
                      <a:endParaRPr kumimoji="0" lang="en-GB" sz="1800" b="0" i="0" u="none" strike="noStrike" cap="none" normalizeH="0" baseline="0" dirty="0">
                        <a:ln>
                          <a:noFill/>
                        </a:ln>
                        <a:solidFill>
                          <a:schemeClr val="tx1"/>
                        </a:solidFill>
                        <a:effectLst/>
                        <a:latin typeface="Verdana" pitchFamily="1" charset="0"/>
                        <a:ea typeface="ＭＳ Ｐゴシック" pitchFamily="1" charset="-128"/>
                        <a:cs typeface="ＭＳ Ｐゴシック" pitchFamily="1" charset="-128"/>
                      </a:endParaRPr>
                    </a:p>
                  </a:txBody>
                  <a:tcPr marL="91446" marR="91446" marT="45700" marB="45700" anchor="ctr" horzOverflow="overflow">
                    <a:lnL>
                      <a:noFill/>
                    </a:lnL>
                    <a:lnR>
                      <a:noFill/>
                    </a:lnR>
                    <a:lnT>
                      <a:noFill/>
                    </a:lnT>
                    <a:lnB>
                      <a:noFill/>
                    </a:lnB>
                    <a:lnTlToBr>
                      <a:noFill/>
                    </a:lnTlToBr>
                    <a:lnBlToTr>
                      <a:noFill/>
                    </a:lnBlToTr>
                    <a:noFill/>
                  </a:tcPr>
                </a:tc>
              </a:tr>
              <a:tr h="66952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Function</a:t>
                      </a:r>
                    </a:p>
                    <a:p>
                      <a:pPr marL="0" marR="0" lvl="0" indent="0" algn="l" defTabSz="4572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of ICT</a:t>
                      </a:r>
                    </a:p>
                  </a:txBody>
                  <a:tcPr marL="91446" marR="91446" marT="45700" marB="4570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space for collaborative career exploration</a:t>
                      </a:r>
                    </a:p>
                  </a:txBody>
                  <a:tcPr marL="91446" marR="91446" marT="45700" marB="45700" anchor="ctr" horzOverflow="overflow">
                    <a:lnL>
                      <a:noFill/>
                    </a:lnL>
                    <a:lnR>
                      <a:noFill/>
                    </a:lnR>
                    <a:lnT>
                      <a:noFill/>
                    </a:lnT>
                    <a:lnB>
                      <a:noFill/>
                    </a:lnB>
                    <a:lnTlToBr>
                      <a:noFill/>
                    </a:lnTlToBr>
                    <a:lnBlToTr>
                      <a:noFill/>
                    </a:lnBlToTr>
                    <a:noFill/>
                  </a:tcPr>
                </a:tc>
              </a:tr>
              <a:tr h="66952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Verdana" pitchFamily="1" charset="0"/>
                          <a:ea typeface="Verdana" pitchFamily="1" charset="0"/>
                          <a:cs typeface="Verdana" pitchFamily="1" charset="0"/>
                        </a:rPr>
                        <a:t>Distance </a:t>
                      </a:r>
                    </a:p>
                    <a:p>
                      <a:pPr marL="0" marR="0" lvl="0" indent="0" algn="l" defTabSz="4572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Verdana" pitchFamily="1" charset="0"/>
                          <a:ea typeface="Verdana" pitchFamily="1" charset="0"/>
                          <a:cs typeface="Verdana" pitchFamily="1" charset="0"/>
                        </a:rPr>
                        <a:t>career services</a:t>
                      </a:r>
                      <a:endParaRPr kumimoji="0" lang="en-GB" sz="1800" b="1" i="0" u="none" strike="noStrike" cap="none" normalizeH="0" baseline="0" dirty="0">
                        <a:ln>
                          <a:noFill/>
                        </a:ln>
                        <a:solidFill>
                          <a:schemeClr val="tx1"/>
                        </a:solidFill>
                        <a:effectLst/>
                        <a:latin typeface="Verdana" pitchFamily="1" charset="0"/>
                        <a:ea typeface="Verdana" pitchFamily="1" charset="0"/>
                        <a:cs typeface="Verdana" pitchFamily="1" charset="0"/>
                      </a:endParaRPr>
                    </a:p>
                  </a:txBody>
                  <a:tcPr marL="91446" marR="91446" marT="45700" marB="4570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synchronous</a:t>
                      </a:r>
                    </a:p>
                  </a:txBody>
                  <a:tcPr marL="91446" marR="91446" marT="45700" marB="45700" anchor="ctr" horzOverflow="overflow">
                    <a:lnL>
                      <a:noFill/>
                    </a:lnL>
                    <a:lnR>
                      <a:noFill/>
                    </a:lnR>
                    <a:lnT>
                      <a:noFill/>
                    </a:lnT>
                    <a:lnB>
                      <a:noFill/>
                    </a:lnB>
                    <a:lnTlToBr>
                      <a:noFill/>
                    </a:lnTlToBr>
                    <a:lnBlToTr>
                      <a:noFill/>
                    </a:lnBlToTr>
                    <a:noFill/>
                  </a:tcPr>
                </a:tc>
              </a:tr>
              <a:tr h="66952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Challenge to overcome</a:t>
                      </a:r>
                    </a:p>
                  </a:txBody>
                  <a:tcPr marL="91446" marR="91446" marT="45700" marB="4570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1800" b="0"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ICT skills</a:t>
                      </a:r>
                    </a:p>
                  </a:txBody>
                  <a:tcPr marL="91446" marR="91446" marT="45700" marB="45700" anchor="ctr" horzOverflow="overflow">
                    <a:lnL>
                      <a:noFill/>
                    </a:lnL>
                    <a:lnR>
                      <a:noFill/>
                    </a:lnR>
                    <a:lnT>
                      <a:noFill/>
                    </a:lnT>
                    <a:lnB>
                      <a:noFill/>
                    </a:lnB>
                    <a:lnTlToBr>
                      <a:noFill/>
                    </a:lnTlToBr>
                    <a:lnBlToTr>
                      <a:noFill/>
                    </a:lnBlToTr>
                    <a:noFill/>
                  </a:tcPr>
                </a:tc>
              </a:tr>
              <a:tr h="66952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Verdana" pitchFamily="1" charset="0"/>
                          <a:ea typeface="Verdana" pitchFamily="1" charset="0"/>
                          <a:cs typeface="Verdana" pitchFamily="1" charset="0"/>
                        </a:rPr>
                        <a:t>Conceptual framework</a:t>
                      </a:r>
                      <a:endParaRPr kumimoji="0" lang="en-GB" sz="1800" b="1" i="0" u="none" strike="noStrike" cap="none" normalizeH="0" baseline="0" dirty="0">
                        <a:ln>
                          <a:noFill/>
                        </a:ln>
                        <a:solidFill>
                          <a:schemeClr val="tx1"/>
                        </a:solidFill>
                        <a:effectLst/>
                        <a:latin typeface="Verdana" pitchFamily="1" charset="0"/>
                        <a:ea typeface="Verdana" pitchFamily="1" charset="0"/>
                        <a:cs typeface="Verdana" pitchFamily="1" charset="0"/>
                      </a:endParaRPr>
                    </a:p>
                  </a:txBody>
                  <a:tcPr marL="91446" marR="91446" marT="45700" marB="4570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err="1" smtClean="0">
                          <a:ln>
                            <a:noFill/>
                          </a:ln>
                          <a:solidFill>
                            <a:schemeClr val="tx1"/>
                          </a:solidFill>
                          <a:effectLst/>
                          <a:latin typeface="Verdana" pitchFamily="1" charset="0"/>
                          <a:ea typeface="ＭＳ Ｐゴシック" pitchFamily="1" charset="-128"/>
                          <a:cs typeface="ＭＳ Ｐゴシック" pitchFamily="1" charset="-128"/>
                        </a:rPr>
                        <a:t>sectoraly</a:t>
                      </a:r>
                      <a:r>
                        <a:rPr kumimoji="0" lang="en-GB" sz="1800" b="0"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 agreed</a:t>
                      </a:r>
                    </a:p>
                  </a:txBody>
                  <a:tcPr marL="91446" marR="91446" marT="45700" marB="45700" anchor="ctr" horzOverflow="overflow">
                    <a:lnL>
                      <a:noFill/>
                    </a:lnL>
                    <a:lnR>
                      <a:noFill/>
                    </a:lnR>
                    <a:lnT>
                      <a:noFill/>
                    </a:lnT>
                    <a:lnB>
                      <a:noFill/>
                    </a:lnB>
                    <a:lnTlToBr>
                      <a:noFill/>
                    </a:lnTlToBr>
                    <a:lnBlToTr>
                      <a:noFill/>
                    </a:lnBlToTr>
                    <a:noFill/>
                  </a:tcPr>
                </a:tc>
              </a:tr>
              <a:tr h="66952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Verdana" pitchFamily="1" charset="0"/>
                          <a:ea typeface="Verdana" pitchFamily="1" charset="0"/>
                          <a:cs typeface="Verdana" pitchFamily="1" charset="0"/>
                        </a:rPr>
                        <a:t>Identified system feature for improvement</a:t>
                      </a:r>
                      <a:endParaRPr kumimoji="0" lang="en-GB" sz="1800" b="1" i="0" u="none" strike="noStrike" cap="none" normalizeH="0" baseline="0" dirty="0">
                        <a:ln>
                          <a:noFill/>
                        </a:ln>
                        <a:solidFill>
                          <a:schemeClr val="tx1"/>
                        </a:solidFill>
                        <a:effectLst/>
                        <a:latin typeface="Verdana" pitchFamily="1" charset="0"/>
                        <a:ea typeface="Verdana" pitchFamily="1" charset="0"/>
                        <a:cs typeface="Verdana" pitchFamily="1" charset="0"/>
                      </a:endParaRPr>
                    </a:p>
                  </a:txBody>
                  <a:tcPr marL="91446" marR="91446" marT="45700" marB="4570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structures</a:t>
                      </a:r>
                    </a:p>
                  </a:txBody>
                  <a:tcPr marL="91446" marR="91446" marT="45700" marB="45700" anchor="ctr" horzOverflow="overflow">
                    <a:lnL>
                      <a:noFill/>
                    </a:lnL>
                    <a:lnR>
                      <a:noFill/>
                    </a:lnR>
                    <a:lnT>
                      <a:noFill/>
                    </a:lnT>
                    <a:lnB>
                      <a:noFill/>
                    </a:lnB>
                    <a:lnTlToBr>
                      <a:noFill/>
                    </a:lnTlToBr>
                    <a:lnBlToTr>
                      <a:noFill/>
                    </a:lnBlToTr>
                    <a:noFill/>
                  </a:tcPr>
                </a:tc>
              </a:tr>
            </a:tbl>
          </a:graphicData>
        </a:graphic>
      </p:graphicFrame>
    </p:spTree>
    <p:extLst>
      <p:ext uri="{BB962C8B-B14F-4D97-AF65-F5344CB8AC3E}">
        <p14:creationId xmlns:p14="http://schemas.microsoft.com/office/powerpoint/2010/main" val="26943732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Oval Callout 6"/>
          <p:cNvSpPr/>
          <p:nvPr/>
        </p:nvSpPr>
        <p:spPr>
          <a:xfrm rot="20478321" flipH="1">
            <a:off x="5710863" y="3054668"/>
            <a:ext cx="3500257" cy="3401517"/>
          </a:xfrm>
          <a:prstGeom prst="wedgeEllipseCallout">
            <a:avLst/>
          </a:prstGeom>
          <a:solidFill>
            <a:schemeClr val="accent1">
              <a:alpha val="38000"/>
            </a:schemeClr>
          </a:solidFill>
          <a:ln w="6667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Title 1"/>
          <p:cNvSpPr txBox="1">
            <a:spLocks/>
          </p:cNvSpPr>
          <p:nvPr/>
        </p:nvSpPr>
        <p:spPr>
          <a:xfrm>
            <a:off x="763588" y="638175"/>
            <a:ext cx="7489825" cy="1143000"/>
          </a:xfrm>
          <a:prstGeom prst="rect">
            <a:avLst/>
          </a:prstGeom>
        </p:spPr>
        <p:txBody>
          <a:bodyPr vert="horz" lIns="91440" tIns="45720" rIns="91440" bIns="45720" rtlCol="0" anchor="ctr">
            <a:noAutofit/>
          </a:bodyPr>
          <a:lstStyle/>
          <a:p>
            <a:pPr lvl="0" algn="ctr" fontAlgn="auto">
              <a:spcAft>
                <a:spcPts val="0"/>
              </a:spcAft>
            </a:pPr>
            <a:endParaRPr kumimoji="0" lang="en-US" sz="3200" b="1" i="0" u="none" strike="noStrike" kern="1200" cap="none" spc="0" normalizeH="0" baseline="0" noProof="0" dirty="0">
              <a:ln>
                <a:noFill/>
              </a:ln>
              <a:effectLst/>
              <a:uLnTx/>
              <a:uFillTx/>
              <a:latin typeface="Helvetica" charset="0"/>
              <a:ea typeface="+mj-ea"/>
              <a:cs typeface="+mj-cs"/>
            </a:endParaRPr>
          </a:p>
        </p:txBody>
      </p:sp>
      <p:sp>
        <p:nvSpPr>
          <p:cNvPr id="21" name="Rectangle 10"/>
          <p:cNvSpPr>
            <a:spLocks noChangeArrowheads="1"/>
          </p:cNvSpPr>
          <p:nvPr/>
        </p:nvSpPr>
        <p:spPr bwMode="auto">
          <a:xfrm rot="20750539">
            <a:off x="6033656" y="3538506"/>
            <a:ext cx="2948477" cy="2308324"/>
          </a:xfrm>
          <a:prstGeom prst="rect">
            <a:avLst/>
          </a:prstGeom>
          <a:noFill/>
          <a:ln w="9525">
            <a:noFill/>
            <a:miter lim="800000"/>
            <a:headEnd/>
            <a:tailEnd/>
          </a:ln>
        </p:spPr>
        <p:txBody>
          <a:bodyPr wrap="square">
            <a:prstTxWarp prst="textNoShape">
              <a:avLst/>
            </a:prstTxWarp>
            <a:spAutoFit/>
          </a:bodyPr>
          <a:lstStyle/>
          <a:p>
            <a:pPr algn="ctr"/>
            <a:r>
              <a:rPr lang="ja-JP" altLang="en-US" sz="2000" b="1" i="1" dirty="0" smtClean="0">
                <a:latin typeface="Times New Roman" pitchFamily="1" charset="0"/>
                <a:ea typeface="Times New Roman" pitchFamily="1" charset="0"/>
                <a:cs typeface="Times New Roman" pitchFamily="1" charset="0"/>
              </a:rPr>
              <a:t>“</a:t>
            </a:r>
            <a:r>
              <a:rPr lang="en-US" altLang="ja-JP" sz="2400" b="1" i="1" dirty="0" smtClean="0">
                <a:latin typeface="Times New Roman" pitchFamily="1" charset="0"/>
                <a:ea typeface="Times New Roman" pitchFamily="1" charset="0"/>
                <a:cs typeface="Times New Roman" pitchFamily="1" charset="0"/>
              </a:rPr>
              <a:t>…parallel development of methods and appropriate/suitable technologies could be useful ”</a:t>
            </a:r>
            <a:endParaRPr lang="fi-FI" sz="2400" b="1" dirty="0">
              <a:latin typeface="Times New Roman" pitchFamily="1" charset="0"/>
              <a:ea typeface="Times New Roman" pitchFamily="1" charset="0"/>
              <a:cs typeface="Times New Roman" pitchFamily="1" charset="0"/>
            </a:endParaRPr>
          </a:p>
        </p:txBody>
      </p:sp>
      <p:sp>
        <p:nvSpPr>
          <p:cNvPr id="9" name="Title 1"/>
          <p:cNvSpPr txBox="1">
            <a:spLocks/>
          </p:cNvSpPr>
          <p:nvPr/>
        </p:nvSpPr>
        <p:spPr bwMode="auto">
          <a:xfrm>
            <a:off x="107504" y="66675"/>
            <a:ext cx="792162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GB" sz="4000" b="1" kern="0" dirty="0" smtClean="0">
                <a:latin typeface="+mj-lt"/>
                <a:ea typeface="ＭＳ Ｐゴシック" pitchFamily="1" charset="-128"/>
                <a:cs typeface="Calibri"/>
              </a:rPr>
              <a:t>Category 4: Strategic</a:t>
            </a:r>
            <a:endParaRPr kumimoji="0" lang="en-GB" sz="4000" b="1" u="none" strike="noStrike" kern="0" cap="none" spc="0" normalizeH="0" baseline="0" noProof="0" dirty="0">
              <a:ln>
                <a:noFill/>
              </a:ln>
              <a:effectLst/>
              <a:uLnTx/>
              <a:uFillTx/>
              <a:latin typeface="+mj-lt"/>
              <a:ea typeface="ＭＳ Ｐゴシック" pitchFamily="1" charset="-128"/>
              <a:cs typeface="Calibri"/>
            </a:endParaRPr>
          </a:p>
        </p:txBody>
      </p:sp>
      <p:graphicFrame>
        <p:nvGraphicFramePr>
          <p:cNvPr id="10" name="Table 9"/>
          <p:cNvGraphicFramePr>
            <a:graphicFrameLocks noGrp="1"/>
          </p:cNvGraphicFramePr>
          <p:nvPr>
            <p:extLst>
              <p:ext uri="{D42A27DB-BD31-4B8C-83A1-F6EECF244321}">
                <p14:modId xmlns:p14="http://schemas.microsoft.com/office/powerpoint/2010/main" val="3415023753"/>
              </p:ext>
            </p:extLst>
          </p:nvPr>
        </p:nvGraphicFramePr>
        <p:xfrm>
          <a:off x="179512" y="1124744"/>
          <a:ext cx="6416476" cy="5509574"/>
        </p:xfrm>
        <a:graphic>
          <a:graphicData uri="http://schemas.openxmlformats.org/drawingml/2006/table">
            <a:tbl>
              <a:tblPr/>
              <a:tblGrid>
                <a:gridCol w="2634053"/>
                <a:gridCol w="3782423"/>
              </a:tblGrid>
              <a:tr h="66952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Verdana" pitchFamily="1" charset="0"/>
                          <a:ea typeface="Arial" pitchFamily="1" charset="0"/>
                          <a:cs typeface="Arial" pitchFamily="1" charset="0"/>
                        </a:rPr>
                        <a:t>Policy/strategy </a:t>
                      </a:r>
                    </a:p>
                    <a:p>
                      <a:pPr marL="0" marR="0" lvl="0" indent="0" algn="l"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Verdana" pitchFamily="1" charset="0"/>
                          <a:ea typeface="Arial" pitchFamily="1" charset="0"/>
                          <a:cs typeface="Arial" pitchFamily="1" charset="0"/>
                        </a:rPr>
                        <a:t>focus</a:t>
                      </a:r>
                      <a:endParaRPr kumimoji="0" lang="en-GB" sz="1600" b="1" i="0" u="none" strike="noStrike" cap="none" normalizeH="0" baseline="0" dirty="0">
                        <a:ln>
                          <a:noFill/>
                        </a:ln>
                        <a:solidFill>
                          <a:schemeClr val="tx1"/>
                        </a:solidFill>
                        <a:effectLst/>
                        <a:latin typeface="Verdana" pitchFamily="1" charset="0"/>
                        <a:ea typeface="Arial" pitchFamily="1" charset="0"/>
                        <a:cs typeface="Arial" pitchFamily="1" charset="0"/>
                      </a:endParaRPr>
                    </a:p>
                  </a:txBody>
                  <a:tcPr marL="91446" marR="91446" marT="45700" marB="4570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systematising the </a:t>
                      </a:r>
                    </a:p>
                    <a:p>
                      <a:pPr marL="0" marR="0" lvl="0" indent="0" algn="l"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use of ICT</a:t>
                      </a:r>
                      <a:endParaRPr kumimoji="0" lang="en-GB" sz="1600" b="0" i="0" u="none" strike="noStrike" cap="none" normalizeH="0" baseline="0" dirty="0">
                        <a:ln>
                          <a:noFill/>
                        </a:ln>
                        <a:solidFill>
                          <a:schemeClr val="tx1"/>
                        </a:solidFill>
                        <a:effectLst/>
                        <a:latin typeface="Verdana" pitchFamily="1" charset="0"/>
                        <a:ea typeface="ＭＳ Ｐゴシック" pitchFamily="1" charset="-128"/>
                        <a:cs typeface="ＭＳ Ｐゴシック" pitchFamily="1" charset="-128"/>
                      </a:endParaRPr>
                    </a:p>
                  </a:txBody>
                  <a:tcPr marL="91446" marR="91446" marT="45700" marB="45700" anchor="ctr" horzOverflow="overflow">
                    <a:lnL>
                      <a:noFill/>
                    </a:lnL>
                    <a:lnR>
                      <a:noFill/>
                    </a:lnR>
                    <a:lnT>
                      <a:noFill/>
                    </a:lnT>
                    <a:lnB>
                      <a:noFill/>
                    </a:lnB>
                    <a:lnTlToBr>
                      <a:noFill/>
                    </a:lnTlToBr>
                    <a:lnBlToTr>
                      <a:noFill/>
                    </a:lnBlToTr>
                    <a:noFill/>
                  </a:tcPr>
                </a:tc>
              </a:tr>
              <a:tr h="66952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Verdana" pitchFamily="1" charset="0"/>
                          <a:ea typeface="Arial" pitchFamily="1" charset="0"/>
                          <a:cs typeface="Arial" pitchFamily="1" charset="0"/>
                        </a:rPr>
                        <a:t>Rationale</a:t>
                      </a:r>
                      <a:r>
                        <a:rPr kumimoji="0" lang="en-GB" sz="1600" b="1" i="0" u="none" strike="noStrike" cap="none" normalizeH="0" baseline="0" dirty="0" smtClean="0">
                          <a:ln>
                            <a:noFill/>
                          </a:ln>
                          <a:solidFill>
                            <a:schemeClr val="tx1"/>
                          </a:solidFill>
                          <a:effectLst/>
                          <a:latin typeface="Verdana" pitchFamily="1" charset="0"/>
                          <a:ea typeface="Arial" pitchFamily="1" charset="0"/>
                          <a:cs typeface="Arial" pitchFamily="1" charset="0"/>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Verdana" pitchFamily="1" charset="0"/>
                          <a:ea typeface="Arial" pitchFamily="1" charset="0"/>
                          <a:cs typeface="Arial" pitchFamily="1" charset="0"/>
                        </a:rPr>
                        <a:t>for ICT use</a:t>
                      </a:r>
                      <a:endParaRPr kumimoji="0" lang="en-GB" sz="1600" b="1" i="0" u="none" strike="noStrike" cap="none" normalizeH="0" baseline="0" dirty="0">
                        <a:ln>
                          <a:noFill/>
                        </a:ln>
                        <a:solidFill>
                          <a:schemeClr val="tx1"/>
                        </a:solidFill>
                        <a:effectLst/>
                        <a:latin typeface="Verdana" pitchFamily="1" charset="0"/>
                        <a:ea typeface="Arial" pitchFamily="1" charset="0"/>
                        <a:cs typeface="Arial" pitchFamily="1" charset="0"/>
                      </a:endParaRPr>
                    </a:p>
                  </a:txBody>
                  <a:tcPr marL="91446" marR="91446" marT="45700" marB="4570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efficiency</a:t>
                      </a:r>
                      <a:endParaRPr kumimoji="0" lang="en-GB" sz="1600" b="0" i="0" u="none" strike="noStrike" cap="none" normalizeH="0" baseline="0" dirty="0">
                        <a:ln>
                          <a:noFill/>
                        </a:ln>
                        <a:solidFill>
                          <a:schemeClr val="tx1"/>
                        </a:solidFill>
                        <a:effectLst/>
                        <a:latin typeface="Verdana" pitchFamily="1" charset="0"/>
                        <a:ea typeface="ＭＳ Ｐゴシック" pitchFamily="1" charset="-128"/>
                        <a:cs typeface="ＭＳ Ｐゴシック" pitchFamily="1" charset="-128"/>
                      </a:endParaRPr>
                    </a:p>
                  </a:txBody>
                  <a:tcPr marL="91446" marR="91446" marT="45700" marB="45700" anchor="ctr" horzOverflow="overflow">
                    <a:lnL>
                      <a:noFill/>
                    </a:lnL>
                    <a:lnR>
                      <a:noFill/>
                    </a:lnR>
                    <a:lnT>
                      <a:noFill/>
                    </a:lnT>
                    <a:lnB>
                      <a:noFill/>
                    </a:lnB>
                    <a:lnTlToBr>
                      <a:noFill/>
                    </a:lnTlToBr>
                    <a:lnBlToTr>
                      <a:noFill/>
                    </a:lnBlToTr>
                    <a:noFill/>
                  </a:tcPr>
                </a:tc>
              </a:tr>
              <a:tr h="66952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Approach </a:t>
                      </a:r>
                    </a:p>
                    <a:p>
                      <a:pPr marL="0" marR="0" lvl="0" indent="0" algn="l"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to ICT</a:t>
                      </a:r>
                      <a:endParaRPr kumimoji="0" lang="en-GB" sz="1600" b="1" i="0" u="none" strike="noStrike" cap="none" normalizeH="0" baseline="0" dirty="0">
                        <a:ln>
                          <a:noFill/>
                        </a:ln>
                        <a:solidFill>
                          <a:schemeClr val="tx1"/>
                        </a:solidFill>
                        <a:effectLst/>
                        <a:latin typeface="Verdana" pitchFamily="1" charset="0"/>
                        <a:ea typeface="ＭＳ Ｐゴシック" pitchFamily="1" charset="-128"/>
                        <a:cs typeface="ＭＳ Ｐゴシック" pitchFamily="1" charset="-128"/>
                      </a:endParaRPr>
                    </a:p>
                  </a:txBody>
                  <a:tcPr marL="91446" marR="91446" marT="45700" marB="4570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systemically focused</a:t>
                      </a:r>
                      <a:endParaRPr kumimoji="0" lang="en-GB" sz="1600" b="0" i="0" u="none" strike="noStrike" cap="none" normalizeH="0" baseline="0" dirty="0">
                        <a:ln>
                          <a:noFill/>
                        </a:ln>
                        <a:solidFill>
                          <a:schemeClr val="tx1"/>
                        </a:solidFill>
                        <a:effectLst/>
                        <a:latin typeface="Verdana" pitchFamily="1" charset="0"/>
                        <a:ea typeface="ＭＳ Ｐゴシック" pitchFamily="1" charset="-128"/>
                        <a:cs typeface="ＭＳ Ｐゴシック" pitchFamily="1" charset="-128"/>
                      </a:endParaRPr>
                    </a:p>
                  </a:txBody>
                  <a:tcPr marL="91446" marR="91446" marT="45700" marB="45700" anchor="ctr" horzOverflow="overflow">
                    <a:lnL>
                      <a:noFill/>
                    </a:lnL>
                    <a:lnR>
                      <a:noFill/>
                    </a:lnR>
                    <a:lnT>
                      <a:noFill/>
                    </a:lnT>
                    <a:lnB>
                      <a:noFill/>
                    </a:lnB>
                    <a:lnTlToBr>
                      <a:noFill/>
                    </a:lnTlToBr>
                    <a:lnBlToTr>
                      <a:noFill/>
                    </a:lnBlToTr>
                    <a:noFill/>
                  </a:tcPr>
                </a:tc>
              </a:tr>
              <a:tr h="66952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Function</a:t>
                      </a:r>
                    </a:p>
                    <a:p>
                      <a:pPr marL="0" marR="0" lvl="0" indent="0" algn="l"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of ICT</a:t>
                      </a:r>
                    </a:p>
                  </a:txBody>
                  <a:tcPr marL="91446" marR="91446" marT="45700" marB="4570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space for co-careering</a:t>
                      </a:r>
                    </a:p>
                  </a:txBody>
                  <a:tcPr marL="91446" marR="91446" marT="45700" marB="45700" anchor="ctr" horzOverflow="overflow">
                    <a:lnL>
                      <a:noFill/>
                    </a:lnL>
                    <a:lnR>
                      <a:noFill/>
                    </a:lnR>
                    <a:lnT>
                      <a:noFill/>
                    </a:lnT>
                    <a:lnB>
                      <a:noFill/>
                    </a:lnB>
                    <a:lnTlToBr>
                      <a:noFill/>
                    </a:lnTlToBr>
                    <a:lnBlToTr>
                      <a:noFill/>
                    </a:lnBlToTr>
                    <a:noFill/>
                  </a:tcPr>
                </a:tc>
              </a:tr>
              <a:tr h="66952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Verdana" pitchFamily="1" charset="0"/>
                          <a:ea typeface="Verdana" pitchFamily="1" charset="0"/>
                          <a:cs typeface="Verdana" pitchFamily="1" charset="0"/>
                        </a:rPr>
                        <a:t>Distance </a:t>
                      </a:r>
                    </a:p>
                    <a:p>
                      <a:pPr marL="0" marR="0" lvl="0" indent="0" algn="l"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Verdana" pitchFamily="1" charset="0"/>
                          <a:ea typeface="Verdana" pitchFamily="1" charset="0"/>
                          <a:cs typeface="Verdana" pitchFamily="1" charset="0"/>
                        </a:rPr>
                        <a:t>career services</a:t>
                      </a:r>
                      <a:endParaRPr kumimoji="0" lang="en-GB" sz="1600" b="1" i="0" u="none" strike="noStrike" cap="none" normalizeH="0" baseline="0" dirty="0">
                        <a:ln>
                          <a:noFill/>
                        </a:ln>
                        <a:solidFill>
                          <a:schemeClr val="tx1"/>
                        </a:solidFill>
                        <a:effectLst/>
                        <a:latin typeface="Verdana" pitchFamily="1" charset="0"/>
                        <a:ea typeface="Verdana" pitchFamily="1" charset="0"/>
                        <a:cs typeface="Verdana" pitchFamily="1" charset="0"/>
                      </a:endParaRPr>
                    </a:p>
                  </a:txBody>
                  <a:tcPr marL="91446" marR="91446" marT="45700" marB="4570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multi-synchronous</a:t>
                      </a:r>
                    </a:p>
                  </a:txBody>
                  <a:tcPr marL="91446" marR="91446" marT="45700" marB="45700" anchor="ctr" horzOverflow="overflow">
                    <a:lnL>
                      <a:noFill/>
                    </a:lnL>
                    <a:lnR>
                      <a:noFill/>
                    </a:lnR>
                    <a:lnT>
                      <a:noFill/>
                    </a:lnT>
                    <a:lnB>
                      <a:noFill/>
                    </a:lnB>
                    <a:lnTlToBr>
                      <a:noFill/>
                    </a:lnTlToBr>
                    <a:lnBlToTr>
                      <a:noFill/>
                    </a:lnBlToTr>
                    <a:noFill/>
                  </a:tcPr>
                </a:tc>
              </a:tr>
              <a:tr h="66952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Challenge to overcome</a:t>
                      </a:r>
                    </a:p>
                  </a:txBody>
                  <a:tcPr marL="91446" marR="91446" marT="45700" marB="4570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1600" b="0"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media literacy</a:t>
                      </a:r>
                    </a:p>
                  </a:txBody>
                  <a:tcPr marL="91446" marR="91446" marT="45700" marB="45700" anchor="ctr" horzOverflow="overflow">
                    <a:lnL>
                      <a:noFill/>
                    </a:lnL>
                    <a:lnR>
                      <a:noFill/>
                    </a:lnR>
                    <a:lnT>
                      <a:noFill/>
                    </a:lnT>
                    <a:lnB>
                      <a:noFill/>
                    </a:lnB>
                    <a:lnTlToBr>
                      <a:noFill/>
                    </a:lnTlToBr>
                    <a:lnBlToTr>
                      <a:noFill/>
                    </a:lnBlToTr>
                    <a:noFill/>
                  </a:tcPr>
                </a:tc>
              </a:tr>
              <a:tr h="66952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Verdana" pitchFamily="1" charset="0"/>
                          <a:ea typeface="Verdana" pitchFamily="1" charset="0"/>
                          <a:cs typeface="Verdana" pitchFamily="1" charset="0"/>
                        </a:rPr>
                        <a:t>Conceptual framework</a:t>
                      </a:r>
                      <a:endParaRPr kumimoji="0" lang="en-GB" sz="1600" b="1" i="0" u="none" strike="noStrike" cap="none" normalizeH="0" baseline="0" dirty="0">
                        <a:ln>
                          <a:noFill/>
                        </a:ln>
                        <a:solidFill>
                          <a:schemeClr val="tx1"/>
                        </a:solidFill>
                        <a:effectLst/>
                        <a:latin typeface="Verdana" pitchFamily="1" charset="0"/>
                        <a:ea typeface="Verdana" pitchFamily="1" charset="0"/>
                        <a:cs typeface="Verdana" pitchFamily="1" charset="0"/>
                      </a:endParaRPr>
                    </a:p>
                  </a:txBody>
                  <a:tcPr marL="91446" marR="91446" marT="45700" marB="4570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cross-</a:t>
                      </a:r>
                      <a:r>
                        <a:rPr kumimoji="0" lang="en-GB" sz="1600" b="0" i="0" u="none" strike="noStrike" cap="none" normalizeH="0" baseline="0" dirty="0" err="1" smtClean="0">
                          <a:ln>
                            <a:noFill/>
                          </a:ln>
                          <a:solidFill>
                            <a:schemeClr val="tx1"/>
                          </a:solidFill>
                          <a:effectLst/>
                          <a:latin typeface="Verdana" pitchFamily="1" charset="0"/>
                          <a:ea typeface="ＭＳ Ｐゴシック" pitchFamily="1" charset="-128"/>
                          <a:cs typeface="ＭＳ Ｐゴシック" pitchFamily="1" charset="-128"/>
                        </a:rPr>
                        <a:t>sectoraly</a:t>
                      </a:r>
                      <a:r>
                        <a:rPr kumimoji="0" lang="en-GB" sz="1600" b="0"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 agreed</a:t>
                      </a:r>
                    </a:p>
                  </a:txBody>
                  <a:tcPr marL="91446" marR="91446" marT="45700" marB="45700" anchor="ctr" horzOverflow="overflow">
                    <a:lnL>
                      <a:noFill/>
                    </a:lnL>
                    <a:lnR>
                      <a:noFill/>
                    </a:lnR>
                    <a:lnT>
                      <a:noFill/>
                    </a:lnT>
                    <a:lnB>
                      <a:noFill/>
                    </a:lnB>
                    <a:lnTlToBr>
                      <a:noFill/>
                    </a:lnTlToBr>
                    <a:lnBlToTr>
                      <a:noFill/>
                    </a:lnBlToTr>
                    <a:noFill/>
                  </a:tcPr>
                </a:tc>
              </a:tr>
              <a:tr h="66952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Verdana" pitchFamily="1" charset="0"/>
                          <a:ea typeface="Verdana" pitchFamily="1" charset="0"/>
                          <a:cs typeface="Verdana" pitchFamily="1" charset="0"/>
                        </a:rPr>
                        <a:t>Identified system feature for improvement</a:t>
                      </a:r>
                      <a:endParaRPr kumimoji="0" lang="en-GB" sz="1600" b="1" i="0" u="none" strike="noStrike" cap="none" normalizeH="0" baseline="0" dirty="0">
                        <a:ln>
                          <a:noFill/>
                        </a:ln>
                        <a:solidFill>
                          <a:schemeClr val="tx1"/>
                        </a:solidFill>
                        <a:effectLst/>
                        <a:latin typeface="Verdana" pitchFamily="1" charset="0"/>
                        <a:ea typeface="Verdana" pitchFamily="1" charset="0"/>
                        <a:cs typeface="Verdana" pitchFamily="1" charset="0"/>
                      </a:endParaRPr>
                    </a:p>
                  </a:txBody>
                  <a:tcPr marL="91446" marR="91446" marT="45700" marB="4570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coordination</a:t>
                      </a:r>
                    </a:p>
                  </a:txBody>
                  <a:tcPr marL="91446" marR="91446" marT="45700" marB="45700" anchor="ctr" horzOverflow="overflow">
                    <a:lnL>
                      <a:noFill/>
                    </a:lnL>
                    <a:lnR>
                      <a:noFill/>
                    </a:lnR>
                    <a:lnT>
                      <a:noFill/>
                    </a:lnT>
                    <a:lnB>
                      <a:noFill/>
                    </a:lnB>
                    <a:lnTlToBr>
                      <a:noFill/>
                    </a:lnTlToBr>
                    <a:lnBlToTr>
                      <a:noFill/>
                    </a:lnBlToTr>
                    <a:noFill/>
                  </a:tcPr>
                </a:tc>
              </a:tr>
            </a:tbl>
          </a:graphicData>
        </a:graphic>
      </p:graphicFrame>
    </p:spTree>
    <p:extLst>
      <p:ext uri="{BB962C8B-B14F-4D97-AF65-F5344CB8AC3E}">
        <p14:creationId xmlns:p14="http://schemas.microsoft.com/office/powerpoint/2010/main" val="26943732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5974" y="0"/>
            <a:ext cx="9144000" cy="68580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177718919"/>
              </p:ext>
            </p:extLst>
          </p:nvPr>
        </p:nvGraphicFramePr>
        <p:xfrm>
          <a:off x="534988" y="688975"/>
          <a:ext cx="8121650" cy="5997575"/>
        </p:xfrm>
        <a:graphic>
          <a:graphicData uri="http://schemas.openxmlformats.org/presentationml/2006/ole">
            <mc:AlternateContent xmlns:mc="http://schemas.openxmlformats.org/markup-compatibility/2006">
              <mc:Choice xmlns:v="urn:schemas-microsoft-com:vml" Requires="v">
                <p:oleObj spid="_x0000_s2059" name="Document" r:id="rId3" imgW="5307304" imgH="3915117" progId="Word.Document.12">
                  <p:embed/>
                </p:oleObj>
              </mc:Choice>
              <mc:Fallback>
                <p:oleObj name="Document" r:id="rId3" imgW="5307304" imgH="3915117" progId="Word.Document.12">
                  <p:embed/>
                  <p:pic>
                    <p:nvPicPr>
                      <p:cNvPr id="0" name=""/>
                      <p:cNvPicPr/>
                      <p:nvPr/>
                    </p:nvPicPr>
                    <p:blipFill>
                      <a:blip r:embed="rId4"/>
                      <a:stretch>
                        <a:fillRect/>
                      </a:stretch>
                    </p:blipFill>
                    <p:spPr>
                      <a:xfrm>
                        <a:off x="534988" y="688975"/>
                        <a:ext cx="8121650" cy="5997575"/>
                      </a:xfrm>
                      <a:prstGeom prst="rect">
                        <a:avLst/>
                      </a:prstGeom>
                      <a:noFill/>
                    </p:spPr>
                  </p:pic>
                </p:oleObj>
              </mc:Fallback>
            </mc:AlternateContent>
          </a:graphicData>
        </a:graphic>
      </p:graphicFrame>
      <p:sp>
        <p:nvSpPr>
          <p:cNvPr id="4" name="TextBox 3"/>
          <p:cNvSpPr txBox="1"/>
          <p:nvPr/>
        </p:nvSpPr>
        <p:spPr>
          <a:xfrm>
            <a:off x="539552" y="6488668"/>
            <a:ext cx="5976664" cy="369332"/>
          </a:xfrm>
          <a:prstGeom prst="rect">
            <a:avLst/>
          </a:prstGeom>
          <a:noFill/>
        </p:spPr>
        <p:txBody>
          <a:bodyPr wrap="square" rtlCol="0">
            <a:spAutoFit/>
          </a:bodyPr>
          <a:lstStyle/>
          <a:p>
            <a:r>
              <a:rPr lang="en-US" dirty="0" err="1" smtClean="0">
                <a:latin typeface="Times New Roman"/>
                <a:cs typeface="Times New Roman"/>
              </a:rPr>
              <a:t>Kettunen</a:t>
            </a:r>
            <a:r>
              <a:rPr lang="en-US" dirty="0" smtClean="0">
                <a:latin typeface="Times New Roman"/>
                <a:cs typeface="Times New Roman"/>
              </a:rPr>
              <a:t>, Jaana &amp; </a:t>
            </a:r>
            <a:r>
              <a:rPr lang="en-US" dirty="0" err="1" smtClean="0">
                <a:latin typeface="Times New Roman"/>
                <a:cs typeface="Times New Roman"/>
              </a:rPr>
              <a:t>Vuorinen</a:t>
            </a:r>
            <a:r>
              <a:rPr lang="en-US" dirty="0" smtClean="0">
                <a:latin typeface="Times New Roman"/>
                <a:cs typeface="Times New Roman"/>
              </a:rPr>
              <a:t>, </a:t>
            </a:r>
            <a:r>
              <a:rPr lang="en-US" dirty="0" err="1" smtClean="0">
                <a:latin typeface="Times New Roman"/>
                <a:cs typeface="Times New Roman"/>
              </a:rPr>
              <a:t>Raimo</a:t>
            </a:r>
            <a:r>
              <a:rPr lang="en-US" dirty="0" smtClean="0">
                <a:latin typeface="Times New Roman"/>
                <a:cs typeface="Times New Roman"/>
              </a:rPr>
              <a:t> (2015)</a:t>
            </a:r>
            <a:endParaRPr lang="en-US" dirty="0">
              <a:latin typeface="Times New Roman"/>
              <a:cs typeface="Times New Roman"/>
            </a:endParaRPr>
          </a:p>
        </p:txBody>
      </p:sp>
      <p:sp>
        <p:nvSpPr>
          <p:cNvPr id="2" name="TextBox 1"/>
          <p:cNvSpPr txBox="1"/>
          <p:nvPr/>
        </p:nvSpPr>
        <p:spPr>
          <a:xfrm>
            <a:off x="2555776" y="188640"/>
            <a:ext cx="1440160" cy="369332"/>
          </a:xfrm>
          <a:prstGeom prst="rect">
            <a:avLst/>
          </a:prstGeom>
          <a:noFill/>
        </p:spPr>
        <p:txBody>
          <a:bodyPr wrap="square" rtlCol="0">
            <a:spAutoFit/>
          </a:bodyPr>
          <a:lstStyle/>
          <a:p>
            <a:r>
              <a:rPr lang="en-US" b="1" dirty="0" smtClean="0">
                <a:latin typeface="Times New Roman"/>
                <a:cs typeface="Times New Roman"/>
              </a:rPr>
              <a:t>unexploited</a:t>
            </a:r>
            <a:endParaRPr lang="en-US" b="1" dirty="0">
              <a:latin typeface="Times New Roman"/>
              <a:cs typeface="Times New Roman"/>
            </a:endParaRPr>
          </a:p>
        </p:txBody>
      </p:sp>
      <p:sp>
        <p:nvSpPr>
          <p:cNvPr id="5" name="TextBox 4"/>
          <p:cNvSpPr txBox="1"/>
          <p:nvPr/>
        </p:nvSpPr>
        <p:spPr>
          <a:xfrm>
            <a:off x="3995936" y="188640"/>
            <a:ext cx="1440160" cy="369332"/>
          </a:xfrm>
          <a:prstGeom prst="rect">
            <a:avLst/>
          </a:prstGeom>
          <a:noFill/>
        </p:spPr>
        <p:txBody>
          <a:bodyPr wrap="square" rtlCol="0">
            <a:spAutoFit/>
          </a:bodyPr>
          <a:lstStyle/>
          <a:p>
            <a:r>
              <a:rPr lang="en-US" b="1" dirty="0" smtClean="0">
                <a:latin typeface="Times New Roman"/>
                <a:cs typeface="Times New Roman"/>
              </a:rPr>
              <a:t>emerging</a:t>
            </a:r>
            <a:endParaRPr lang="en-US" b="1" dirty="0">
              <a:latin typeface="Times New Roman"/>
              <a:cs typeface="Times New Roman"/>
            </a:endParaRPr>
          </a:p>
        </p:txBody>
      </p:sp>
      <p:sp>
        <p:nvSpPr>
          <p:cNvPr id="6" name="TextBox 5"/>
          <p:cNvSpPr txBox="1"/>
          <p:nvPr/>
        </p:nvSpPr>
        <p:spPr>
          <a:xfrm>
            <a:off x="5436096" y="21353"/>
            <a:ext cx="1800200" cy="646331"/>
          </a:xfrm>
          <a:prstGeom prst="rect">
            <a:avLst/>
          </a:prstGeom>
          <a:noFill/>
        </p:spPr>
        <p:txBody>
          <a:bodyPr wrap="square" rtlCol="0">
            <a:spAutoFit/>
          </a:bodyPr>
          <a:lstStyle/>
          <a:p>
            <a:r>
              <a:rPr lang="en-US" b="1" dirty="0" smtClean="0">
                <a:latin typeface="Times New Roman"/>
                <a:cs typeface="Times New Roman"/>
              </a:rPr>
              <a:t>acknowledged but fragmented</a:t>
            </a:r>
            <a:endParaRPr lang="en-US" b="1" dirty="0">
              <a:latin typeface="Times New Roman"/>
              <a:cs typeface="Times New Roman"/>
            </a:endParaRPr>
          </a:p>
        </p:txBody>
      </p:sp>
      <p:sp>
        <p:nvSpPr>
          <p:cNvPr id="7" name="TextBox 6"/>
          <p:cNvSpPr txBox="1"/>
          <p:nvPr/>
        </p:nvSpPr>
        <p:spPr>
          <a:xfrm>
            <a:off x="7308304" y="188640"/>
            <a:ext cx="1440160" cy="369332"/>
          </a:xfrm>
          <a:prstGeom prst="rect">
            <a:avLst/>
          </a:prstGeom>
          <a:noFill/>
        </p:spPr>
        <p:txBody>
          <a:bodyPr wrap="square" rtlCol="0">
            <a:spAutoFit/>
          </a:bodyPr>
          <a:lstStyle/>
          <a:p>
            <a:r>
              <a:rPr lang="en-US" b="1" dirty="0" smtClean="0">
                <a:latin typeface="Times New Roman"/>
                <a:cs typeface="Times New Roman"/>
              </a:rPr>
              <a:t>strategic</a:t>
            </a:r>
            <a:endParaRPr lang="en-US" b="1" dirty="0">
              <a:latin typeface="Times New Roman"/>
              <a:cs typeface="Times New Roman"/>
            </a:endParaRPr>
          </a:p>
        </p:txBody>
      </p:sp>
    </p:spTree>
    <p:extLst>
      <p:ext uri="{BB962C8B-B14F-4D97-AF65-F5344CB8AC3E}">
        <p14:creationId xmlns:p14="http://schemas.microsoft.com/office/powerpoint/2010/main" val="4048546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b="1" dirty="0"/>
              <a:t>Implications for </a:t>
            </a:r>
            <a:r>
              <a:rPr lang="en-US" b="1" dirty="0" smtClean="0"/>
              <a:t>Practice</a:t>
            </a:r>
            <a:endParaRPr lang="fi-FI" b="1" dirty="0"/>
          </a:p>
        </p:txBody>
      </p:sp>
      <p:sp>
        <p:nvSpPr>
          <p:cNvPr id="3" name="Content Placeholder 2"/>
          <p:cNvSpPr txBox="1">
            <a:spLocks/>
          </p:cNvSpPr>
          <p:nvPr/>
        </p:nvSpPr>
        <p:spPr>
          <a:xfrm>
            <a:off x="457200" y="1600200"/>
            <a:ext cx="8229600" cy="45259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en-US" dirty="0" smtClean="0"/>
              <a:t>The better use and seamless integration of emerging technologies with effective practices are not only related to technology but are closely connected to the development of delivery methods targeted to different groups of users. </a:t>
            </a:r>
          </a:p>
          <a:p>
            <a:pPr lvl="0"/>
            <a:r>
              <a:rPr lang="en-US" dirty="0" smtClean="0"/>
              <a:t>It is important to expand the awareness of the varying models of career interventions with appropriate/suitable online technologies.</a:t>
            </a:r>
            <a:endParaRPr lang="fi-FI" dirty="0" smtClean="0"/>
          </a:p>
          <a:p>
            <a:endParaRPr lang="fi-FI" dirty="0"/>
          </a:p>
        </p:txBody>
      </p:sp>
    </p:spTree>
    <p:extLst>
      <p:ext uri="{BB962C8B-B14F-4D97-AF65-F5344CB8AC3E}">
        <p14:creationId xmlns:p14="http://schemas.microsoft.com/office/powerpoint/2010/main" val="35926765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b="1" dirty="0"/>
              <a:t>Implications </a:t>
            </a:r>
            <a:r>
              <a:rPr lang="en-US" b="1" dirty="0" smtClean="0"/>
              <a:t>for Research</a:t>
            </a:r>
            <a:endParaRPr lang="fi-FI" b="1" dirty="0"/>
          </a:p>
        </p:txBody>
      </p:sp>
      <p:sp>
        <p:nvSpPr>
          <p:cNvPr id="3" name="Content Placeholder 2"/>
          <p:cNvSpPr txBox="1">
            <a:spLocks/>
          </p:cNvSpPr>
          <p:nvPr/>
        </p:nvSpPr>
        <p:spPr>
          <a:xfrm>
            <a:off x="457200" y="1600200"/>
            <a:ext cx="8229600" cy="45259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en-US" sz="2000" dirty="0" smtClean="0"/>
              <a:t>Conduct </a:t>
            </a:r>
            <a:r>
              <a:rPr lang="en-US" sz="2000" dirty="0"/>
              <a:t>research that can be applied to developing tools that recognize individual citizen and group differences in general and digital literacy, as well as in their capacities to source, interpret, evaluate, and apply information and instruction in relation to career development. </a:t>
            </a:r>
            <a:endParaRPr lang="fi-FI" sz="2000" dirty="0"/>
          </a:p>
          <a:p>
            <a:pPr lvl="0"/>
            <a:r>
              <a:rPr lang="en-US" sz="2000" dirty="0"/>
              <a:t>Investigate the issue of the skills and competencies required for the development and successful use of emerging technologies in career development.</a:t>
            </a:r>
            <a:endParaRPr lang="fi-FI" sz="2000" dirty="0"/>
          </a:p>
          <a:p>
            <a:pPr lvl="0"/>
            <a:r>
              <a:rPr lang="en-US" sz="2000" dirty="0"/>
              <a:t>Make use of big and open data (data that can be used, reused, and redistributed) for the development of an evidence base for lifelong guidance policies</a:t>
            </a:r>
            <a:endParaRPr lang="fi-FI" sz="2000" dirty="0"/>
          </a:p>
          <a:p>
            <a:pPr lvl="0"/>
            <a:r>
              <a:rPr lang="en-US" sz="2000" dirty="0"/>
              <a:t>Integrate the use of ICT in national quality assurance mechanisms for lifelong guidance</a:t>
            </a:r>
            <a:endParaRPr lang="fi-FI" sz="2000" dirty="0"/>
          </a:p>
          <a:p>
            <a:pPr lvl="0"/>
            <a:r>
              <a:rPr lang="en-US" sz="2000" dirty="0"/>
              <a:t>Develop and continuously improve standards of practice for the use of ICT in lifelong guidance services and programs.</a:t>
            </a:r>
            <a:endParaRPr lang="fi-FI" sz="2000" dirty="0"/>
          </a:p>
          <a:p>
            <a:endParaRPr lang="fi-FI" dirty="0"/>
          </a:p>
        </p:txBody>
      </p:sp>
    </p:spTree>
    <p:extLst>
      <p:ext uri="{BB962C8B-B14F-4D97-AF65-F5344CB8AC3E}">
        <p14:creationId xmlns:p14="http://schemas.microsoft.com/office/powerpoint/2010/main" val="42426210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b="1" dirty="0"/>
              <a:t>Implications </a:t>
            </a:r>
            <a:r>
              <a:rPr lang="en-US" b="1" dirty="0" smtClean="0"/>
              <a:t>for Policy</a:t>
            </a:r>
            <a:endParaRPr lang="fi-FI" b="1" dirty="0"/>
          </a:p>
        </p:txBody>
      </p:sp>
      <p:sp>
        <p:nvSpPr>
          <p:cNvPr id="3" name="Content Placeholder 2"/>
          <p:cNvSpPr txBox="1">
            <a:spLocks/>
          </p:cNvSpPr>
          <p:nvPr/>
        </p:nvSpPr>
        <p:spPr>
          <a:xfrm>
            <a:off x="457200" y="1600200"/>
            <a:ext cx="8229600" cy="45259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a:t>It is important that the ministries </a:t>
            </a:r>
            <a:r>
              <a:rPr lang="en-US" sz="2400" dirty="0" smtClean="0"/>
              <a:t>which </a:t>
            </a:r>
            <a:r>
              <a:rPr lang="en-US" sz="2400" dirty="0"/>
              <a:t>share responsibility for lifelong guidance provision </a:t>
            </a:r>
            <a:endParaRPr lang="fi-FI" sz="2400" dirty="0"/>
          </a:p>
          <a:p>
            <a:pPr lvl="0"/>
            <a:r>
              <a:rPr lang="en-US" sz="1800" dirty="0"/>
              <a:t>Have a common agreed framework for the role and use of ICT in lifelong guidance provision </a:t>
            </a:r>
            <a:endParaRPr lang="en-US" sz="1800" dirty="0" smtClean="0"/>
          </a:p>
          <a:p>
            <a:pPr lvl="0"/>
            <a:r>
              <a:rPr lang="en-US" sz="1800" dirty="0" smtClean="0"/>
              <a:t>Allocate </a:t>
            </a:r>
            <a:r>
              <a:rPr lang="en-US" sz="1800" dirty="0"/>
              <a:t>resources for public access to online career </a:t>
            </a:r>
            <a:r>
              <a:rPr lang="en-US" sz="1800" dirty="0" smtClean="0"/>
              <a:t>services</a:t>
            </a:r>
            <a:endParaRPr lang="fi-FI" sz="1800" dirty="0"/>
          </a:p>
          <a:p>
            <a:pPr lvl="0"/>
            <a:r>
              <a:rPr lang="en-US" sz="1800" dirty="0"/>
              <a:t>Integrate the use of ICT in career education </a:t>
            </a:r>
            <a:r>
              <a:rPr lang="en-US" sz="1800" dirty="0" smtClean="0"/>
              <a:t>programs</a:t>
            </a:r>
            <a:endParaRPr lang="fi-FI" sz="1800" dirty="0"/>
          </a:p>
          <a:p>
            <a:pPr lvl="0"/>
            <a:r>
              <a:rPr lang="en-US" sz="1800" dirty="0"/>
              <a:t>Avoid fragmentation and maintain and strengthen the political momentum of career development and public policy and further enhance the synergies among different actors and stakeholders at national, regional, and local levels.</a:t>
            </a:r>
            <a:endParaRPr lang="fi-FI" sz="1800" dirty="0"/>
          </a:p>
          <a:p>
            <a:pPr lvl="0"/>
            <a:r>
              <a:rPr lang="en-US" sz="1800" dirty="0"/>
              <a:t>Treat ICT in lifelong guidance as part of wider national e-Government mechanisms.</a:t>
            </a:r>
            <a:endParaRPr lang="fi-FI" sz="1800" dirty="0"/>
          </a:p>
          <a:p>
            <a:pPr lvl="0"/>
            <a:r>
              <a:rPr lang="en-US" sz="1800" dirty="0"/>
              <a:t>Address the upgrading of the initial and continuing training of career practitioners, particularly in the use the ICT to deliver career services. </a:t>
            </a:r>
            <a:endParaRPr lang="fi-FI" sz="1800" dirty="0"/>
          </a:p>
          <a:p>
            <a:pPr lvl="0"/>
            <a:r>
              <a:rPr lang="en-US" sz="1800" dirty="0"/>
              <a:t>Deepen policy makers’ understandings of the important role in relation to the further development and successful implementation of the existing and emerging technologies in career development and public policy.</a:t>
            </a:r>
            <a:endParaRPr lang="fi-FI" sz="1800" dirty="0"/>
          </a:p>
          <a:p>
            <a:pPr marL="0" indent="0">
              <a:buNone/>
            </a:pPr>
            <a:endParaRPr lang="fi-FI" dirty="0"/>
          </a:p>
        </p:txBody>
      </p:sp>
    </p:spTree>
    <p:extLst>
      <p:ext uri="{BB962C8B-B14F-4D97-AF65-F5344CB8AC3E}">
        <p14:creationId xmlns:p14="http://schemas.microsoft.com/office/powerpoint/2010/main" val="11819419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b="1" dirty="0" smtClean="0"/>
              <a:t>Key questions for consideration</a:t>
            </a:r>
            <a:endParaRPr lang="en-US" b="1" dirty="0"/>
          </a:p>
        </p:txBody>
      </p:sp>
      <p:sp>
        <p:nvSpPr>
          <p:cNvPr id="4" name="Content Placeholder 2"/>
          <p:cNvSpPr txBox="1">
            <a:spLocks/>
          </p:cNvSpPr>
          <p:nvPr/>
        </p:nvSpPr>
        <p:spPr>
          <a:xfrm>
            <a:off x="457200" y="1600200"/>
            <a:ext cx="8229600" cy="45259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indent="-457200">
              <a:buAutoNum type="arabicPeriod"/>
            </a:pPr>
            <a:r>
              <a:rPr lang="en-CA" sz="2400" dirty="0" smtClean="0"/>
              <a:t>Where </a:t>
            </a:r>
            <a:r>
              <a:rPr lang="en-CA" sz="2400" dirty="0"/>
              <a:t>is your country now and where would you like your country to be in 5 years. What one step could be taken to move further on the continuum</a:t>
            </a:r>
            <a:r>
              <a:rPr lang="en-CA" sz="2400" dirty="0" smtClean="0"/>
              <a:t>?</a:t>
            </a:r>
          </a:p>
          <a:p>
            <a:pPr marL="0" indent="0">
              <a:buNone/>
            </a:pPr>
            <a:endParaRPr lang="fi-FI" sz="2400" dirty="0"/>
          </a:p>
          <a:p>
            <a:pPr marL="457200" indent="-457200">
              <a:buAutoNum type="arabicPeriod"/>
            </a:pPr>
            <a:r>
              <a:rPr lang="en-CA" sz="2400" dirty="0" smtClean="0"/>
              <a:t>Who </a:t>
            </a:r>
            <a:r>
              <a:rPr lang="en-CA" sz="2400" dirty="0"/>
              <a:t>are the main users of online features of your national guidance services. What one step could be taken to widen the user groups? </a:t>
            </a:r>
            <a:endParaRPr lang="en-CA" sz="2400" dirty="0" smtClean="0"/>
          </a:p>
          <a:p>
            <a:pPr marL="0" indent="0">
              <a:buNone/>
            </a:pPr>
            <a:endParaRPr lang="fi-FI" sz="2400" dirty="0"/>
          </a:p>
          <a:p>
            <a:pPr marL="457200" indent="-457200">
              <a:buAutoNum type="arabicPeriod"/>
            </a:pPr>
            <a:r>
              <a:rPr lang="en-CA" sz="2400" dirty="0" smtClean="0"/>
              <a:t>There </a:t>
            </a:r>
            <a:r>
              <a:rPr lang="en-CA" sz="2400" dirty="0"/>
              <a:t>is an assumption that both the public and providers can be skilful and knowledgeable with using ICT effectively.  What is being done/needs to be done to make sure that both providers and users are in fact equipped to benefit from ICT?</a:t>
            </a:r>
            <a:endParaRPr lang="fi-FI" sz="2400" dirty="0"/>
          </a:p>
          <a:p>
            <a:pPr marL="0" indent="0">
              <a:buNone/>
            </a:pPr>
            <a:endParaRPr lang="fi-FI" dirty="0"/>
          </a:p>
        </p:txBody>
      </p:sp>
    </p:spTree>
    <p:extLst>
      <p:ext uri="{BB962C8B-B14F-4D97-AF65-F5344CB8AC3E}">
        <p14:creationId xmlns:p14="http://schemas.microsoft.com/office/powerpoint/2010/main" val="36327034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Country Panel: What’s Working?</a:t>
            </a:r>
            <a:endParaRPr lang="en-CA" b="1" dirty="0"/>
          </a:p>
        </p:txBody>
      </p:sp>
      <p:sp>
        <p:nvSpPr>
          <p:cNvPr id="3" name="Content Placeholder 2"/>
          <p:cNvSpPr>
            <a:spLocks noGrp="1"/>
          </p:cNvSpPr>
          <p:nvPr>
            <p:ph idx="1"/>
          </p:nvPr>
        </p:nvSpPr>
        <p:spPr/>
        <p:txBody>
          <a:bodyPr/>
          <a:lstStyle/>
          <a:p>
            <a:endParaRPr lang="en-CA" dirty="0" smtClean="0"/>
          </a:p>
          <a:p>
            <a:r>
              <a:rPr lang="en-CA" dirty="0" smtClean="0"/>
              <a:t>Denmark</a:t>
            </a:r>
          </a:p>
          <a:p>
            <a:endParaRPr lang="en-CA" dirty="0" smtClean="0"/>
          </a:p>
          <a:p>
            <a:r>
              <a:rPr lang="en-CA" dirty="0" smtClean="0"/>
              <a:t>Estonia</a:t>
            </a:r>
          </a:p>
          <a:p>
            <a:endParaRPr lang="en-CA" dirty="0" smtClean="0"/>
          </a:p>
          <a:p>
            <a:r>
              <a:rPr lang="en-CA" dirty="0" smtClean="0"/>
              <a:t>South Korea</a:t>
            </a:r>
            <a:endParaRPr lang="en-CA" dirty="0"/>
          </a:p>
        </p:txBody>
      </p:sp>
      <p:pic>
        <p:nvPicPr>
          <p:cNvPr id="2050" name="Picture 2" descr="http://plannersweb.com/wp-content/uploads/1997/07/roundtable-group-discussion-icon.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024" y="2564904"/>
            <a:ext cx="4000500" cy="4000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88905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9" name="Picture 5" descr="http://www.hrinasia.com/wp-content/uploads/2014/08/Time-for-a-break-Image-H.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717087"/>
            <a:ext cx="9123190" cy="61409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7914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ctrTitle"/>
          </p:nvPr>
        </p:nvSpPr>
        <p:spPr>
          <a:xfrm>
            <a:off x="685800" y="2708920"/>
            <a:ext cx="7772400" cy="1470025"/>
          </a:xfrm>
        </p:spPr>
        <p:txBody>
          <a:bodyPr>
            <a:normAutofit fontScale="90000"/>
          </a:bodyPr>
          <a:lstStyle/>
          <a:p>
            <a:r>
              <a:rPr lang="en-US" b="1" dirty="0"/>
              <a:t>The Role of Emerging </a:t>
            </a:r>
            <a:r>
              <a:rPr lang="en-US" b="1" dirty="0" smtClean="0"/>
              <a:t>Technologies: A Synthesis of Country Papers</a:t>
            </a:r>
            <a:endParaRPr lang="fi-FI" dirty="0"/>
          </a:p>
        </p:txBody>
      </p:sp>
      <p:sp>
        <p:nvSpPr>
          <p:cNvPr id="6" name="Subtitle 5"/>
          <p:cNvSpPr>
            <a:spLocks noGrp="1"/>
          </p:cNvSpPr>
          <p:nvPr>
            <p:ph type="subTitle" idx="1"/>
          </p:nvPr>
        </p:nvSpPr>
        <p:spPr>
          <a:xfrm>
            <a:off x="1063588" y="4941168"/>
            <a:ext cx="7016824" cy="1752600"/>
          </a:xfrm>
        </p:spPr>
        <p:txBody>
          <a:bodyPr>
            <a:normAutofit/>
          </a:bodyPr>
          <a:lstStyle/>
          <a:p>
            <a:r>
              <a:rPr lang="en-US" sz="2000" dirty="0" err="1">
                <a:solidFill>
                  <a:schemeClr val="tx1"/>
                </a:solidFill>
              </a:rPr>
              <a:t>Jaana</a:t>
            </a:r>
            <a:r>
              <a:rPr lang="en-US" sz="2000" dirty="0">
                <a:solidFill>
                  <a:schemeClr val="tx1"/>
                </a:solidFill>
              </a:rPr>
              <a:t> </a:t>
            </a:r>
            <a:r>
              <a:rPr lang="en-US" sz="2000" dirty="0" err="1">
                <a:solidFill>
                  <a:schemeClr val="tx1"/>
                </a:solidFill>
              </a:rPr>
              <a:t>Kettunen</a:t>
            </a:r>
            <a:r>
              <a:rPr lang="en-US" sz="2000" dirty="0">
                <a:solidFill>
                  <a:schemeClr val="tx1"/>
                </a:solidFill>
              </a:rPr>
              <a:t> &amp; Raimo Vuorinen</a:t>
            </a:r>
          </a:p>
          <a:p>
            <a:r>
              <a:rPr lang="en-US" sz="2000" dirty="0">
                <a:solidFill>
                  <a:schemeClr val="tx1"/>
                </a:solidFill>
              </a:rPr>
              <a:t>Finnish Institute for Educational Research, </a:t>
            </a:r>
            <a:endParaRPr lang="en-US" sz="2000" dirty="0" smtClean="0">
              <a:solidFill>
                <a:schemeClr val="tx1"/>
              </a:solidFill>
            </a:endParaRPr>
          </a:p>
          <a:p>
            <a:r>
              <a:rPr lang="en-US" sz="2000" dirty="0" smtClean="0">
                <a:solidFill>
                  <a:schemeClr val="tx1"/>
                </a:solidFill>
              </a:rPr>
              <a:t>University of </a:t>
            </a:r>
            <a:r>
              <a:rPr lang="en-US" sz="2000" dirty="0" err="1" smtClean="0">
                <a:solidFill>
                  <a:schemeClr val="tx1"/>
                </a:solidFill>
              </a:rPr>
              <a:t>Jyväskylä</a:t>
            </a:r>
            <a:r>
              <a:rPr lang="en-US" sz="2000" dirty="0" smtClean="0">
                <a:solidFill>
                  <a:schemeClr val="tx1"/>
                </a:solidFill>
              </a:rPr>
              <a:t>, Finland</a:t>
            </a:r>
            <a:endParaRPr lang="en-US" sz="2000" dirty="0">
              <a:solidFill>
                <a:schemeClr val="tx1"/>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1335" y="476672"/>
            <a:ext cx="3101330" cy="2394227"/>
          </a:xfrm>
          <a:prstGeom prst="rect">
            <a:avLst/>
          </a:prstGeom>
        </p:spPr>
      </p:pic>
    </p:spTree>
    <p:extLst>
      <p:ext uri="{BB962C8B-B14F-4D97-AF65-F5344CB8AC3E}">
        <p14:creationId xmlns:p14="http://schemas.microsoft.com/office/powerpoint/2010/main" val="34750866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348880"/>
            <a:ext cx="8229600" cy="1143000"/>
          </a:xfrm>
        </p:spPr>
        <p:txBody>
          <a:bodyPr>
            <a:normAutofit fontScale="90000"/>
          </a:bodyPr>
          <a:lstStyle/>
          <a:p>
            <a:r>
              <a:rPr lang="en-US" sz="9800" b="1" dirty="0" smtClean="0">
                <a:solidFill>
                  <a:schemeClr val="bg1"/>
                </a:solidFill>
              </a:rPr>
              <a:t>Workshop #3: </a:t>
            </a:r>
            <a:r>
              <a:rPr lang="en-US" b="1" dirty="0" smtClean="0">
                <a:solidFill>
                  <a:schemeClr val="bg1"/>
                </a:solidFill>
              </a:rPr>
              <a:t/>
            </a:r>
            <a:br>
              <a:rPr lang="en-US" b="1" dirty="0" smtClean="0">
                <a:solidFill>
                  <a:schemeClr val="bg1"/>
                </a:solidFill>
              </a:rPr>
            </a:br>
            <a:r>
              <a:rPr lang="en-US" b="1" dirty="0" smtClean="0">
                <a:solidFill>
                  <a:schemeClr val="bg1"/>
                </a:solidFill>
              </a:rPr>
              <a:t>The Role of Emerging Technologies</a:t>
            </a:r>
            <a:endParaRPr lang="en-US" b="1" dirty="0">
              <a:solidFill>
                <a:schemeClr val="bg1"/>
              </a:solidFill>
            </a:endParaRPr>
          </a:p>
        </p:txBody>
      </p:sp>
      <p:sp>
        <p:nvSpPr>
          <p:cNvPr id="4" name="Content Placeholder 2"/>
          <p:cNvSpPr>
            <a:spLocks noGrp="1"/>
          </p:cNvSpPr>
          <p:nvPr>
            <p:ph idx="1"/>
          </p:nvPr>
        </p:nvSpPr>
        <p:spPr>
          <a:xfrm>
            <a:off x="457200" y="2575445"/>
            <a:ext cx="8229600" cy="4525963"/>
          </a:xfrm>
        </p:spPr>
        <p:txBody>
          <a:bodyPr/>
          <a:lstStyle/>
          <a:p>
            <a:pPr marL="0" indent="0">
              <a:buNone/>
            </a:pPr>
            <a:endParaRPr lang="en-CA" dirty="0" smtClean="0">
              <a:solidFill>
                <a:schemeClr val="bg1"/>
              </a:solidFill>
            </a:endParaRPr>
          </a:p>
          <a:p>
            <a:pPr marL="0" indent="0">
              <a:buNone/>
            </a:pPr>
            <a:endParaRPr lang="en-CA" dirty="0">
              <a:solidFill>
                <a:schemeClr val="bg1"/>
              </a:solidFill>
            </a:endParaRPr>
          </a:p>
          <a:p>
            <a:pPr marL="0" indent="0">
              <a:buNone/>
            </a:pPr>
            <a:endParaRPr lang="en-CA" dirty="0" smtClean="0">
              <a:solidFill>
                <a:schemeClr val="bg1"/>
              </a:solidFill>
            </a:endParaRPr>
          </a:p>
          <a:p>
            <a:pPr marL="0" indent="0" algn="ctr">
              <a:buNone/>
            </a:pPr>
            <a:r>
              <a:rPr lang="en-CA" dirty="0" smtClean="0">
                <a:solidFill>
                  <a:schemeClr val="bg1"/>
                </a:solidFill>
              </a:rPr>
              <a:t>Of the steps discussed, what might succeed most in your country?</a:t>
            </a:r>
            <a:endParaRPr lang="en-CA" dirty="0">
              <a:solidFill>
                <a:schemeClr val="bg1"/>
              </a:solidFill>
            </a:endParaRPr>
          </a:p>
        </p:txBody>
      </p:sp>
    </p:spTree>
    <p:extLst>
      <p:ext uri="{BB962C8B-B14F-4D97-AF65-F5344CB8AC3E}">
        <p14:creationId xmlns:p14="http://schemas.microsoft.com/office/powerpoint/2010/main" val="33932086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ctrTitle"/>
          </p:nvPr>
        </p:nvSpPr>
        <p:spPr>
          <a:xfrm>
            <a:off x="685800" y="3327127"/>
            <a:ext cx="7772400" cy="1470025"/>
          </a:xfrm>
        </p:spPr>
        <p:txBody>
          <a:bodyPr>
            <a:normAutofit fontScale="90000"/>
          </a:bodyPr>
          <a:lstStyle/>
          <a:p>
            <a:r>
              <a:rPr lang="en-US" b="1" dirty="0" smtClean="0"/>
              <a:t>Conclusions: </a:t>
            </a:r>
            <a:br>
              <a:rPr lang="en-US" b="1" dirty="0" smtClean="0"/>
            </a:br>
            <a:r>
              <a:rPr lang="en-US" b="1" dirty="0" smtClean="0"/>
              <a:t>The </a:t>
            </a:r>
            <a:r>
              <a:rPr lang="en-US" b="1" dirty="0"/>
              <a:t>Role of Emerging </a:t>
            </a:r>
            <a:r>
              <a:rPr lang="en-US" b="1" dirty="0" smtClean="0"/>
              <a:t>Technologies</a:t>
            </a:r>
            <a:endParaRPr lang="fi-FI"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1335" y="1094879"/>
            <a:ext cx="3101330" cy="2394227"/>
          </a:xfrm>
          <a:prstGeom prst="rect">
            <a:avLst/>
          </a:prstGeom>
        </p:spPr>
      </p:pic>
    </p:spTree>
    <p:extLst>
      <p:ext uri="{BB962C8B-B14F-4D97-AF65-F5344CB8AC3E}">
        <p14:creationId xmlns:p14="http://schemas.microsoft.com/office/powerpoint/2010/main" val="19281852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b="1" dirty="0" smtClean="0"/>
              <a:t>Questions presented to country teams</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dirty="0"/>
              <a:t>1) How are technologies currently used to support workforce preparation, placement, and development policies for young people in your country? </a:t>
            </a:r>
            <a:endParaRPr lang="en-US" dirty="0" smtClean="0"/>
          </a:p>
          <a:p>
            <a:pPr marL="0" indent="0">
              <a:buNone/>
            </a:pPr>
            <a:r>
              <a:rPr lang="en-US" dirty="0" smtClean="0"/>
              <a:t>2</a:t>
            </a:r>
            <a:r>
              <a:rPr lang="en-US" dirty="0"/>
              <a:t>) How does the use of technology connect with existing structures of the provision of career guidance? </a:t>
            </a:r>
            <a:endParaRPr lang="en-US" dirty="0" smtClean="0"/>
          </a:p>
          <a:p>
            <a:pPr marL="0" indent="0">
              <a:buNone/>
            </a:pPr>
            <a:r>
              <a:rPr lang="en-US" dirty="0" smtClean="0"/>
              <a:t>3</a:t>
            </a:r>
            <a:r>
              <a:rPr lang="en-US" dirty="0"/>
              <a:t>) what are the challenges your country faces in relation to emerging technologies?</a:t>
            </a:r>
            <a:endParaRPr lang="fi-FI" dirty="0"/>
          </a:p>
        </p:txBody>
      </p:sp>
    </p:spTree>
    <p:extLst>
      <p:ext uri="{BB962C8B-B14F-4D97-AF65-F5344CB8AC3E}">
        <p14:creationId xmlns:p14="http://schemas.microsoft.com/office/powerpoint/2010/main" val="36772471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val 13"/>
          <p:cNvSpPr/>
          <p:nvPr/>
        </p:nvSpPr>
        <p:spPr>
          <a:xfrm>
            <a:off x="179512" y="980728"/>
            <a:ext cx="8856984" cy="5782654"/>
          </a:xfrm>
          <a:prstGeom prst="ellipse">
            <a:avLst/>
          </a:prstGeom>
          <a:solidFill>
            <a:schemeClr val="accent2">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solidFill>
                <a:schemeClr val="tx1"/>
              </a:solidFill>
            </a:endParaRPr>
          </a:p>
        </p:txBody>
      </p:sp>
      <p:sp>
        <p:nvSpPr>
          <p:cNvPr id="8" name="Oval 7"/>
          <p:cNvSpPr/>
          <p:nvPr/>
        </p:nvSpPr>
        <p:spPr>
          <a:xfrm>
            <a:off x="2339752" y="1498774"/>
            <a:ext cx="6696744" cy="4450506"/>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solidFill>
                <a:schemeClr val="tx1"/>
              </a:solidFill>
            </a:endParaRPr>
          </a:p>
        </p:txBody>
      </p:sp>
      <p:sp>
        <p:nvSpPr>
          <p:cNvPr id="7" name="Oval 6"/>
          <p:cNvSpPr/>
          <p:nvPr/>
        </p:nvSpPr>
        <p:spPr>
          <a:xfrm>
            <a:off x="3769568" y="2218854"/>
            <a:ext cx="5266928" cy="308235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solidFill>
                <a:schemeClr val="tx1"/>
              </a:solidFill>
            </a:endParaRPr>
          </a:p>
        </p:txBody>
      </p:sp>
      <p:sp>
        <p:nvSpPr>
          <p:cNvPr id="4" name="Title 3"/>
          <p:cNvSpPr>
            <a:spLocks noGrp="1"/>
          </p:cNvSpPr>
          <p:nvPr>
            <p:ph type="title"/>
          </p:nvPr>
        </p:nvSpPr>
        <p:spPr>
          <a:xfrm>
            <a:off x="395536" y="188640"/>
            <a:ext cx="8229600" cy="634082"/>
          </a:xfrm>
        </p:spPr>
        <p:txBody>
          <a:bodyPr>
            <a:normAutofit fontScale="90000"/>
          </a:bodyPr>
          <a:lstStyle/>
          <a:p>
            <a:r>
              <a:rPr lang="en-US" b="1" dirty="0" smtClean="0"/>
              <a:t>ICT  in Career Development</a:t>
            </a:r>
            <a:endParaRPr lang="en-US" b="1" dirty="0"/>
          </a:p>
        </p:txBody>
      </p:sp>
      <p:sp>
        <p:nvSpPr>
          <p:cNvPr id="6" name="Oval 5"/>
          <p:cNvSpPr/>
          <p:nvPr/>
        </p:nvSpPr>
        <p:spPr>
          <a:xfrm>
            <a:off x="7297960" y="2859931"/>
            <a:ext cx="1738536" cy="172819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2400" b="1" dirty="0" err="1" smtClean="0">
                <a:solidFill>
                  <a:schemeClr val="tx1"/>
                </a:solidFill>
              </a:rPr>
              <a:t>Citizens</a:t>
            </a:r>
            <a:endParaRPr lang="fi-FI" b="1" dirty="0">
              <a:solidFill>
                <a:schemeClr val="tx1"/>
              </a:solidFill>
            </a:endParaRPr>
          </a:p>
        </p:txBody>
      </p:sp>
      <p:sp>
        <p:nvSpPr>
          <p:cNvPr id="9" name="TextBox 8"/>
          <p:cNvSpPr txBox="1"/>
          <p:nvPr/>
        </p:nvSpPr>
        <p:spPr>
          <a:xfrm>
            <a:off x="3769568" y="4999186"/>
            <a:ext cx="933141" cy="461665"/>
          </a:xfrm>
          <a:prstGeom prst="rect">
            <a:avLst/>
          </a:prstGeom>
          <a:noFill/>
        </p:spPr>
        <p:txBody>
          <a:bodyPr wrap="none" rtlCol="0">
            <a:spAutoFit/>
          </a:bodyPr>
          <a:lstStyle/>
          <a:p>
            <a:r>
              <a:rPr lang="fi-FI" sz="2400" b="1" dirty="0" err="1" smtClean="0"/>
              <a:t>Policy</a:t>
            </a:r>
            <a:endParaRPr lang="fi-FI" sz="2400" b="1" dirty="0" smtClean="0"/>
          </a:p>
        </p:txBody>
      </p:sp>
      <p:sp>
        <p:nvSpPr>
          <p:cNvPr id="10" name="TextBox 9"/>
          <p:cNvSpPr txBox="1"/>
          <p:nvPr/>
        </p:nvSpPr>
        <p:spPr>
          <a:xfrm>
            <a:off x="4950871" y="5244033"/>
            <a:ext cx="1474506" cy="646331"/>
          </a:xfrm>
          <a:prstGeom prst="rect">
            <a:avLst/>
          </a:prstGeom>
          <a:noFill/>
        </p:spPr>
        <p:txBody>
          <a:bodyPr wrap="none" rtlCol="0">
            <a:spAutoFit/>
          </a:bodyPr>
          <a:lstStyle/>
          <a:p>
            <a:r>
              <a:rPr lang="fi-FI" b="1" dirty="0" smtClean="0"/>
              <a:t>System </a:t>
            </a:r>
          </a:p>
          <a:p>
            <a:r>
              <a:rPr lang="fi-FI" b="1" dirty="0"/>
              <a:t>D</a:t>
            </a:r>
            <a:r>
              <a:rPr lang="fi-FI" b="1" dirty="0" smtClean="0"/>
              <a:t>evelopment</a:t>
            </a:r>
          </a:p>
        </p:txBody>
      </p:sp>
      <p:sp>
        <p:nvSpPr>
          <p:cNvPr id="11" name="Left-Right Arrow 10"/>
          <p:cNvSpPr/>
          <p:nvPr/>
        </p:nvSpPr>
        <p:spPr>
          <a:xfrm>
            <a:off x="2833464" y="3387204"/>
            <a:ext cx="2026568" cy="1121916"/>
          </a:xfrm>
          <a:prstGeom prst="leftRightArrow">
            <a:avLst>
              <a:gd name="adj1" fmla="val 74936"/>
              <a:gd name="adj2" fmla="val 3299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b="1" dirty="0" smtClean="0">
                <a:solidFill>
                  <a:schemeClr val="tx1"/>
                </a:solidFill>
              </a:rPr>
              <a:t>Designing</a:t>
            </a:r>
            <a:br>
              <a:rPr lang="fi-FI" sz="1600" b="1" dirty="0" smtClean="0">
                <a:solidFill>
                  <a:schemeClr val="tx1"/>
                </a:solidFill>
              </a:rPr>
            </a:br>
            <a:r>
              <a:rPr lang="fi-FI" sz="1600" b="1" dirty="0" smtClean="0">
                <a:solidFill>
                  <a:schemeClr val="tx1"/>
                </a:solidFill>
              </a:rPr>
              <a:t>Development</a:t>
            </a:r>
          </a:p>
          <a:p>
            <a:pPr algn="ctr"/>
            <a:r>
              <a:rPr lang="fi-FI" sz="1600" b="1" dirty="0" err="1" smtClean="0">
                <a:solidFill>
                  <a:schemeClr val="tx1"/>
                </a:solidFill>
              </a:rPr>
              <a:t>Evidence</a:t>
            </a:r>
            <a:endParaRPr lang="fi-FI" sz="1600" b="1" dirty="0">
              <a:solidFill>
                <a:schemeClr val="tx1"/>
              </a:solidFill>
            </a:endParaRPr>
          </a:p>
        </p:txBody>
      </p:sp>
      <p:sp>
        <p:nvSpPr>
          <p:cNvPr id="12" name="Left-Right Arrow 11"/>
          <p:cNvSpPr/>
          <p:nvPr/>
        </p:nvSpPr>
        <p:spPr>
          <a:xfrm>
            <a:off x="5751012" y="3387204"/>
            <a:ext cx="1872208" cy="1121916"/>
          </a:xfrm>
          <a:prstGeom prst="leftRightArrow">
            <a:avLst>
              <a:gd name="adj1" fmla="val 74936"/>
              <a:gd name="adj2" fmla="val 3299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b="1" dirty="0" smtClean="0">
                <a:solidFill>
                  <a:schemeClr val="tx1"/>
                </a:solidFill>
              </a:rPr>
              <a:t>Using</a:t>
            </a:r>
          </a:p>
          <a:p>
            <a:pPr algn="ctr"/>
            <a:r>
              <a:rPr lang="fi-FI" sz="1600" b="1" dirty="0" err="1" smtClean="0">
                <a:solidFill>
                  <a:schemeClr val="tx1"/>
                </a:solidFill>
              </a:rPr>
              <a:t>Reshaping</a:t>
            </a:r>
            <a:r>
              <a:rPr lang="fi-FI" sz="1600" b="1" dirty="0" smtClean="0">
                <a:solidFill>
                  <a:schemeClr val="tx1"/>
                </a:solidFill>
              </a:rPr>
              <a:t> </a:t>
            </a:r>
          </a:p>
          <a:p>
            <a:pPr algn="ctr"/>
            <a:r>
              <a:rPr lang="fi-FI" sz="1600" b="1" dirty="0" smtClean="0">
                <a:solidFill>
                  <a:schemeClr val="tx1"/>
                </a:solidFill>
              </a:rPr>
              <a:t>the design</a:t>
            </a:r>
            <a:endParaRPr lang="fi-FI" sz="1600" b="1" dirty="0">
              <a:solidFill>
                <a:schemeClr val="tx1"/>
              </a:solidFill>
            </a:endParaRPr>
          </a:p>
        </p:txBody>
      </p:sp>
      <p:sp>
        <p:nvSpPr>
          <p:cNvPr id="13" name="TextBox 12"/>
          <p:cNvSpPr txBox="1"/>
          <p:nvPr/>
        </p:nvSpPr>
        <p:spPr>
          <a:xfrm>
            <a:off x="5251963" y="2224860"/>
            <a:ext cx="2602632" cy="1015663"/>
          </a:xfrm>
          <a:prstGeom prst="rect">
            <a:avLst/>
          </a:prstGeom>
          <a:noFill/>
        </p:spPr>
        <p:txBody>
          <a:bodyPr wrap="square" rtlCol="0">
            <a:spAutoFit/>
          </a:bodyPr>
          <a:lstStyle/>
          <a:p>
            <a:r>
              <a:rPr lang="fi-FI" sz="2000" b="1" dirty="0" err="1" smtClean="0"/>
              <a:t>Career</a:t>
            </a:r>
            <a:r>
              <a:rPr lang="fi-FI" sz="2000" b="1" dirty="0" smtClean="0"/>
              <a:t> </a:t>
            </a:r>
            <a:r>
              <a:rPr lang="fi-FI" sz="2000" b="1" dirty="0" err="1" smtClean="0"/>
              <a:t>services</a:t>
            </a:r>
            <a:endParaRPr lang="fi-FI" sz="2000" b="1" dirty="0" smtClean="0"/>
          </a:p>
          <a:p>
            <a:r>
              <a:rPr lang="fi-FI" sz="2000" b="1" dirty="0" err="1" smtClean="0"/>
              <a:t>Career</a:t>
            </a:r>
            <a:r>
              <a:rPr lang="fi-FI" sz="2000" b="1" dirty="0" smtClean="0"/>
              <a:t> </a:t>
            </a:r>
            <a:r>
              <a:rPr lang="fi-FI" sz="2000" b="1" dirty="0" err="1" smtClean="0"/>
              <a:t>resources</a:t>
            </a:r>
            <a:endParaRPr lang="fi-FI" sz="2000" b="1" dirty="0" smtClean="0"/>
          </a:p>
          <a:p>
            <a:r>
              <a:rPr lang="fi-FI" sz="2000" b="1" dirty="0" err="1" smtClean="0"/>
              <a:t>Career</a:t>
            </a:r>
            <a:r>
              <a:rPr lang="fi-FI" sz="2000" b="1" dirty="0" smtClean="0"/>
              <a:t> </a:t>
            </a:r>
            <a:r>
              <a:rPr lang="fi-FI" sz="2000" b="1" dirty="0" err="1" smtClean="0"/>
              <a:t>tools</a:t>
            </a:r>
            <a:endParaRPr lang="fi-FI" sz="2000" b="1" dirty="0" smtClean="0"/>
          </a:p>
        </p:txBody>
      </p:sp>
      <p:sp>
        <p:nvSpPr>
          <p:cNvPr id="15" name="TextBox 14"/>
          <p:cNvSpPr txBox="1"/>
          <p:nvPr/>
        </p:nvSpPr>
        <p:spPr>
          <a:xfrm>
            <a:off x="179512" y="3129642"/>
            <a:ext cx="2520280" cy="2185214"/>
          </a:xfrm>
          <a:prstGeom prst="rect">
            <a:avLst/>
          </a:prstGeom>
          <a:noFill/>
        </p:spPr>
        <p:txBody>
          <a:bodyPr wrap="square" rtlCol="0">
            <a:spAutoFit/>
          </a:bodyPr>
          <a:lstStyle/>
          <a:p>
            <a:pPr algn="ctr">
              <a:lnSpc>
                <a:spcPct val="150000"/>
              </a:lnSpc>
            </a:pPr>
            <a:r>
              <a:rPr lang="fi-FI" sz="2400" b="1" dirty="0" smtClean="0"/>
              <a:t>Products</a:t>
            </a:r>
          </a:p>
          <a:p>
            <a:pPr algn="ctr">
              <a:lnSpc>
                <a:spcPct val="150000"/>
              </a:lnSpc>
            </a:pPr>
            <a:r>
              <a:rPr lang="fi-FI" sz="2400" b="1" dirty="0" err="1" smtClean="0"/>
              <a:t>Infrastructure</a:t>
            </a:r>
            <a:endParaRPr lang="fi-FI" sz="2400" b="1" dirty="0" smtClean="0"/>
          </a:p>
          <a:p>
            <a:pPr algn="ctr">
              <a:lnSpc>
                <a:spcPct val="150000"/>
              </a:lnSpc>
            </a:pPr>
            <a:r>
              <a:rPr lang="fi-FI" sz="2400" b="1" dirty="0" smtClean="0"/>
              <a:t>Electronic </a:t>
            </a:r>
            <a:r>
              <a:rPr lang="fi-FI" sz="2400" b="1" dirty="0"/>
              <a:t>C</a:t>
            </a:r>
            <a:r>
              <a:rPr lang="fi-FI" sz="2400" b="1" dirty="0" smtClean="0"/>
              <a:t>ontent</a:t>
            </a:r>
          </a:p>
          <a:p>
            <a:endParaRPr lang="fi-FI" sz="2800" dirty="0"/>
          </a:p>
        </p:txBody>
      </p:sp>
      <p:sp>
        <p:nvSpPr>
          <p:cNvPr id="16" name="Left-Right Arrow 15"/>
          <p:cNvSpPr/>
          <p:nvPr/>
        </p:nvSpPr>
        <p:spPr>
          <a:xfrm>
            <a:off x="2125009" y="2652018"/>
            <a:ext cx="2591007" cy="560958"/>
          </a:xfrm>
          <a:prstGeom prst="leftRightArrow">
            <a:avLst>
              <a:gd name="adj1" fmla="val 74936"/>
              <a:gd name="adj2" fmla="val 3299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b="1" dirty="0" smtClean="0">
                <a:solidFill>
                  <a:schemeClr val="tx1"/>
                </a:solidFill>
              </a:rPr>
              <a:t>Enhancement</a:t>
            </a:r>
            <a:endParaRPr lang="fi-FI" sz="1600" b="1" dirty="0">
              <a:solidFill>
                <a:schemeClr val="tx1"/>
              </a:solidFill>
            </a:endParaRPr>
          </a:p>
        </p:txBody>
      </p:sp>
    </p:spTree>
    <p:extLst>
      <p:ext uri="{BB962C8B-B14F-4D97-AF65-F5344CB8AC3E}">
        <p14:creationId xmlns:p14="http://schemas.microsoft.com/office/powerpoint/2010/main" val="12284660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chemeClr val="accent1">
              <a:alpha val="8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pPr algn="l"/>
            <a:r>
              <a:rPr lang="fi-FI" b="1" dirty="0" smtClean="0"/>
              <a:t>Digitalization:</a:t>
            </a:r>
            <a:endParaRPr lang="fi-FI" b="1" dirty="0"/>
          </a:p>
        </p:txBody>
      </p:sp>
      <p:sp>
        <p:nvSpPr>
          <p:cNvPr id="5" name="Content Placeholder 4"/>
          <p:cNvSpPr>
            <a:spLocks noGrp="1"/>
          </p:cNvSpPr>
          <p:nvPr>
            <p:ph idx="1"/>
          </p:nvPr>
        </p:nvSpPr>
        <p:spPr/>
        <p:txBody>
          <a:bodyPr/>
          <a:lstStyle/>
          <a:p>
            <a:r>
              <a:rPr lang="fi-FI" b="1" dirty="0" err="1" smtClean="0"/>
              <a:t>Need</a:t>
            </a:r>
            <a:r>
              <a:rPr lang="fi-FI" b="1" dirty="0" smtClean="0"/>
              <a:t> to </a:t>
            </a:r>
            <a:r>
              <a:rPr lang="fi-FI" b="1" dirty="0" err="1" smtClean="0"/>
              <a:t>expand</a:t>
            </a:r>
            <a:r>
              <a:rPr lang="fi-FI" b="1" dirty="0" smtClean="0"/>
              <a:t> </a:t>
            </a:r>
            <a:r>
              <a:rPr lang="fi-FI" b="1" dirty="0" err="1" smtClean="0"/>
              <a:t>understanding</a:t>
            </a:r>
            <a:r>
              <a:rPr lang="fi-FI" b="1" dirty="0" smtClean="0"/>
              <a:t> on </a:t>
            </a:r>
            <a:r>
              <a:rPr lang="fi-FI" b="1" dirty="0" err="1" smtClean="0"/>
              <a:t>emerging</a:t>
            </a:r>
            <a:r>
              <a:rPr lang="fi-FI" b="1" dirty="0" smtClean="0"/>
              <a:t> </a:t>
            </a:r>
            <a:r>
              <a:rPr lang="fi-FI" b="1" dirty="0" err="1" smtClean="0"/>
              <a:t>technologies</a:t>
            </a:r>
            <a:r>
              <a:rPr lang="fi-FI" b="1" dirty="0" smtClean="0"/>
              <a:t> and </a:t>
            </a:r>
            <a:r>
              <a:rPr lang="fi-FI" b="1" dirty="0" err="1" smtClean="0"/>
              <a:t>their</a:t>
            </a:r>
            <a:r>
              <a:rPr lang="fi-FI" b="1" dirty="0" smtClean="0"/>
              <a:t> </a:t>
            </a:r>
            <a:r>
              <a:rPr lang="fi-FI" b="1" dirty="0" err="1" smtClean="0"/>
              <a:t>impact</a:t>
            </a:r>
            <a:r>
              <a:rPr lang="fi-FI" b="1" dirty="0" smtClean="0"/>
              <a:t> on </a:t>
            </a:r>
            <a:r>
              <a:rPr lang="fi-FI" b="1" dirty="0" err="1" smtClean="0"/>
              <a:t>career</a:t>
            </a:r>
            <a:r>
              <a:rPr lang="fi-FI" b="1" dirty="0" smtClean="0"/>
              <a:t> </a:t>
            </a:r>
            <a:r>
              <a:rPr lang="fi-FI" b="1" dirty="0" err="1" smtClean="0"/>
              <a:t>development</a:t>
            </a:r>
            <a:r>
              <a:rPr lang="fi-FI" b="1" dirty="0" smtClean="0"/>
              <a:t> and </a:t>
            </a:r>
            <a:r>
              <a:rPr lang="fi-FI" b="1" dirty="0" err="1" smtClean="0"/>
              <a:t>public</a:t>
            </a:r>
            <a:r>
              <a:rPr lang="fi-FI" b="1" dirty="0" smtClean="0"/>
              <a:t> </a:t>
            </a:r>
            <a:r>
              <a:rPr lang="fi-FI" b="1" dirty="0" err="1" smtClean="0"/>
              <a:t>policy</a:t>
            </a:r>
            <a:endParaRPr lang="fi-FI" b="1" dirty="0" smtClean="0"/>
          </a:p>
          <a:p>
            <a:pPr marL="0" indent="0">
              <a:buNone/>
            </a:pPr>
            <a:r>
              <a:rPr lang="fi-FI" b="1" dirty="0"/>
              <a:t/>
            </a:r>
            <a:br>
              <a:rPr lang="fi-FI" b="1" dirty="0"/>
            </a:br>
            <a:endParaRPr lang="fi-FI" b="1" dirty="0"/>
          </a:p>
        </p:txBody>
      </p:sp>
    </p:spTree>
    <p:extLst>
      <p:ext uri="{BB962C8B-B14F-4D97-AF65-F5344CB8AC3E}">
        <p14:creationId xmlns:p14="http://schemas.microsoft.com/office/powerpoint/2010/main" val="610811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pPr algn="l"/>
            <a:r>
              <a:rPr lang="fi-FI" b="1" dirty="0" smtClean="0"/>
              <a:t>Variations: </a:t>
            </a:r>
            <a:endParaRPr lang="fi-FI" b="1" dirty="0"/>
          </a:p>
        </p:txBody>
      </p:sp>
      <p:sp>
        <p:nvSpPr>
          <p:cNvPr id="3" name="Content Placeholder 2"/>
          <p:cNvSpPr>
            <a:spLocks noGrp="1"/>
          </p:cNvSpPr>
          <p:nvPr>
            <p:ph idx="1"/>
          </p:nvPr>
        </p:nvSpPr>
        <p:spPr/>
        <p:txBody>
          <a:bodyPr/>
          <a:lstStyle/>
          <a:p>
            <a:r>
              <a:rPr lang="en-US" b="1" dirty="0">
                <a:latin typeface="Arial"/>
                <a:cs typeface="Arial"/>
              </a:rPr>
              <a:t>Analysis focused on identifying and describing the </a:t>
            </a:r>
            <a:r>
              <a:rPr lang="en-GB" b="1" dirty="0" smtClean="0">
                <a:latin typeface="Arial"/>
                <a:cs typeface="Arial"/>
              </a:rPr>
              <a:t>different </a:t>
            </a:r>
            <a:r>
              <a:rPr lang="en-GB" b="1" dirty="0">
                <a:latin typeface="Arial"/>
                <a:cs typeface="Arial"/>
              </a:rPr>
              <a:t>experiences </a:t>
            </a:r>
            <a:r>
              <a:rPr lang="en-GB" b="1" dirty="0" smtClean="0">
                <a:latin typeface="Arial"/>
                <a:cs typeface="Arial"/>
              </a:rPr>
              <a:t>regarding the role </a:t>
            </a:r>
            <a:r>
              <a:rPr lang="en-GB" b="1" dirty="0">
                <a:latin typeface="Arial"/>
                <a:cs typeface="Arial"/>
              </a:rPr>
              <a:t>of Information and Communication Technologies (ICT) in relation to national </a:t>
            </a:r>
            <a:r>
              <a:rPr lang="en-GB" b="1" dirty="0" smtClean="0">
                <a:latin typeface="Arial"/>
                <a:cs typeface="Arial"/>
              </a:rPr>
              <a:t>Career Development Policies</a:t>
            </a:r>
            <a:endParaRPr lang="fi-FI" b="1" dirty="0">
              <a:latin typeface="Arial"/>
              <a:cs typeface="Arial"/>
            </a:endParaRPr>
          </a:p>
          <a:p>
            <a:pPr marL="0" indent="0">
              <a:buNone/>
            </a:pPr>
            <a:endParaRPr lang="fi-FI" b="1" dirty="0"/>
          </a:p>
        </p:txBody>
      </p:sp>
    </p:spTree>
    <p:extLst>
      <p:ext uri="{BB962C8B-B14F-4D97-AF65-F5344CB8AC3E}">
        <p14:creationId xmlns:p14="http://schemas.microsoft.com/office/powerpoint/2010/main" val="42191451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0" y="0"/>
            <a:ext cx="9144000" cy="68580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a:off x="35496" y="1893434"/>
            <a:ext cx="8945483" cy="2471670"/>
          </a:xfrm>
          <a:prstGeom prst="rightArrow">
            <a:avLst/>
          </a:prstGeom>
          <a:scene3d>
            <a:camera prst="orthographicFront"/>
            <a:lightRig rig="threePt" dir="t">
              <a:rot lat="0" lon="0" rev="7500000"/>
            </a:lightRig>
          </a:scene3d>
          <a:sp3d z="-152400" extrusionH="63500" prstMaterial="matte">
            <a:bevelT w="144450" h="6350" prst="relaxedInset"/>
            <a:contourClr>
              <a:schemeClr val="bg1"/>
            </a:contourClr>
          </a:sp3d>
        </p:spPr>
        <p:style>
          <a:lnRef idx="0">
            <a:schemeClr val="dk1">
              <a:hueOff val="0"/>
              <a:satOff val="0"/>
              <a:lumOff val="0"/>
              <a:alphaOff val="0"/>
            </a:schemeClr>
          </a:lnRef>
          <a:fillRef idx="3">
            <a:schemeClr val="accent4">
              <a:tint val="40000"/>
              <a:hueOff val="0"/>
              <a:satOff val="0"/>
              <a:lumOff val="0"/>
              <a:alphaOff val="0"/>
            </a:schemeClr>
          </a:fillRef>
          <a:effectRef idx="0">
            <a:schemeClr val="accent4">
              <a:tint val="40000"/>
              <a:hueOff val="0"/>
              <a:satOff val="0"/>
              <a:lumOff val="0"/>
              <a:alphaOff val="0"/>
            </a:schemeClr>
          </a:effectRef>
          <a:fontRef idx="minor">
            <a:schemeClr val="dk1">
              <a:hueOff val="0"/>
              <a:satOff val="0"/>
              <a:lumOff val="0"/>
              <a:alphaOff val="0"/>
            </a:schemeClr>
          </a:fontRef>
        </p:style>
      </p:sp>
      <p:sp>
        <p:nvSpPr>
          <p:cNvPr id="2" name="Title 1"/>
          <p:cNvSpPr>
            <a:spLocks noGrp="1"/>
          </p:cNvSpPr>
          <p:nvPr>
            <p:ph type="title"/>
          </p:nvPr>
        </p:nvSpPr>
        <p:spPr/>
        <p:txBody>
          <a:bodyPr/>
          <a:lstStyle/>
          <a:p>
            <a:pPr algn="l"/>
            <a:r>
              <a:rPr lang="en-US" b="1" dirty="0" smtClean="0"/>
              <a:t>Key Findings:</a:t>
            </a:r>
            <a:endParaRPr lang="en-US" b="1" dirty="0"/>
          </a:p>
        </p:txBody>
      </p:sp>
      <p:grpSp>
        <p:nvGrpSpPr>
          <p:cNvPr id="7" name="Group 6"/>
          <p:cNvGrpSpPr/>
          <p:nvPr/>
        </p:nvGrpSpPr>
        <p:grpSpPr>
          <a:xfrm>
            <a:off x="1698857" y="2598214"/>
            <a:ext cx="1746133" cy="990041"/>
            <a:chOff x="2865" y="1087139"/>
            <a:chExt cx="1746133" cy="1449519"/>
          </a:xfrm>
          <a:scene3d>
            <a:camera prst="orthographicFront"/>
            <a:lightRig rig="threePt" dir="t">
              <a:rot lat="0" lon="0" rev="7500000"/>
            </a:lightRig>
          </a:scene3d>
        </p:grpSpPr>
        <p:sp>
          <p:nvSpPr>
            <p:cNvPr id="17" name="Rounded Rectangle 16"/>
            <p:cNvSpPr/>
            <p:nvPr/>
          </p:nvSpPr>
          <p:spPr>
            <a:xfrm>
              <a:off x="2865" y="1087139"/>
              <a:ext cx="1746133" cy="1449519"/>
            </a:xfrm>
            <a:prstGeom prst="roundRect">
              <a:avLst/>
            </a:prstGeom>
            <a:gradFill rotWithShape="0">
              <a:gsLst>
                <a:gs pos="0">
                  <a:schemeClr val="accent4"/>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gradFill>
            <a:sp3d prstMaterial="plastic">
              <a:bevelT w="127000" h="25400" prst="relaxedInset"/>
            </a:sp3d>
          </p:spPr>
          <p:style>
            <a:lnRef idx="0">
              <a:schemeClr val="lt1">
                <a:hueOff val="0"/>
                <a:satOff val="0"/>
                <a:lumOff val="0"/>
                <a:alphaOff val="0"/>
              </a:schemeClr>
            </a:lnRef>
            <a:fillRef idx="3">
              <a:scrgbClr r="0" g="0" b="0"/>
            </a:fillRef>
            <a:effectRef idx="2">
              <a:schemeClr val="accent4">
                <a:hueOff val="0"/>
                <a:satOff val="0"/>
                <a:lumOff val="0"/>
                <a:alphaOff val="0"/>
              </a:schemeClr>
            </a:effectRef>
            <a:fontRef idx="minor">
              <a:schemeClr val="lt1"/>
            </a:fontRef>
          </p:style>
        </p:sp>
        <p:sp>
          <p:nvSpPr>
            <p:cNvPr id="18" name="Rounded Rectangle 5"/>
            <p:cNvSpPr/>
            <p:nvPr/>
          </p:nvSpPr>
          <p:spPr>
            <a:xfrm>
              <a:off x="73625" y="1157899"/>
              <a:ext cx="1604613" cy="1307999"/>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2000" b="1" kern="1200" dirty="0" smtClean="0">
                  <a:latin typeface="+mj-lt"/>
                  <a:ea typeface="+mn-ea"/>
                  <a:cs typeface="Arial"/>
                </a:rPr>
                <a:t>Unexploited</a:t>
              </a:r>
              <a:endParaRPr lang="en-US" sz="2000" b="1" kern="1200" dirty="0">
                <a:latin typeface="+mj-lt"/>
                <a:ea typeface="+mn-ea"/>
                <a:cs typeface="Arial"/>
              </a:endParaRPr>
            </a:p>
          </p:txBody>
        </p:sp>
      </p:grpSp>
      <p:grpSp>
        <p:nvGrpSpPr>
          <p:cNvPr id="8" name="Group 7"/>
          <p:cNvGrpSpPr/>
          <p:nvPr/>
        </p:nvGrpSpPr>
        <p:grpSpPr>
          <a:xfrm>
            <a:off x="3491880" y="2634249"/>
            <a:ext cx="1746133" cy="990041"/>
            <a:chOff x="2040021" y="1087139"/>
            <a:chExt cx="1746133" cy="1449519"/>
          </a:xfrm>
          <a:scene3d>
            <a:camera prst="orthographicFront"/>
            <a:lightRig rig="threePt" dir="t">
              <a:rot lat="0" lon="0" rev="7500000"/>
            </a:lightRig>
          </a:scene3d>
        </p:grpSpPr>
        <p:sp>
          <p:nvSpPr>
            <p:cNvPr id="15" name="Rounded Rectangle 14"/>
            <p:cNvSpPr/>
            <p:nvPr/>
          </p:nvSpPr>
          <p:spPr>
            <a:xfrm>
              <a:off x="2040021" y="1087139"/>
              <a:ext cx="1746133" cy="1449519"/>
            </a:xfrm>
            <a:prstGeom prst="roundRect">
              <a:avLst/>
            </a:prstGeom>
            <a:gradFill rotWithShape="0">
              <a:gsLst>
                <a:gs pos="0">
                  <a:schemeClr val="tx2"/>
                </a:gs>
                <a:gs pos="80000">
                  <a:schemeClr val="accent4">
                    <a:hueOff val="-792299"/>
                    <a:satOff val="-31707"/>
                    <a:lumOff val="-14379"/>
                    <a:alphaOff val="0"/>
                    <a:shade val="93000"/>
                    <a:satMod val="130000"/>
                  </a:schemeClr>
                </a:gs>
                <a:gs pos="100000">
                  <a:schemeClr val="accent4">
                    <a:hueOff val="-792299"/>
                    <a:satOff val="-31707"/>
                    <a:lumOff val="-14379"/>
                    <a:alphaOff val="0"/>
                    <a:shade val="94000"/>
                    <a:satMod val="135000"/>
                  </a:schemeClr>
                </a:gs>
              </a:gsLst>
            </a:gradFill>
            <a:sp3d prstMaterial="plastic">
              <a:bevelT w="127000" h="25400" prst="relaxedInset"/>
            </a:sp3d>
          </p:spPr>
          <p:style>
            <a:lnRef idx="0">
              <a:schemeClr val="lt1">
                <a:hueOff val="0"/>
                <a:satOff val="0"/>
                <a:lumOff val="0"/>
                <a:alphaOff val="0"/>
              </a:schemeClr>
            </a:lnRef>
            <a:fillRef idx="3">
              <a:scrgbClr r="0" g="0" b="0"/>
            </a:fillRef>
            <a:effectRef idx="2">
              <a:schemeClr val="accent4">
                <a:hueOff val="-792299"/>
                <a:satOff val="-31707"/>
                <a:lumOff val="-14379"/>
                <a:alphaOff val="0"/>
              </a:schemeClr>
            </a:effectRef>
            <a:fontRef idx="minor">
              <a:schemeClr val="lt1"/>
            </a:fontRef>
          </p:style>
        </p:sp>
        <p:sp>
          <p:nvSpPr>
            <p:cNvPr id="16" name="Rounded Rectangle 7"/>
            <p:cNvSpPr/>
            <p:nvPr/>
          </p:nvSpPr>
          <p:spPr>
            <a:xfrm>
              <a:off x="2110781" y="1157899"/>
              <a:ext cx="1604613" cy="1307999"/>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latin typeface="+mj-lt"/>
                  <a:ea typeface="+mn-ea"/>
                  <a:cs typeface="Arial"/>
                </a:rPr>
                <a:t>Emerging</a:t>
              </a:r>
              <a:endParaRPr lang="en-US" sz="1800" b="1" kern="1200" dirty="0">
                <a:latin typeface="+mj-lt"/>
                <a:ea typeface="+mn-ea"/>
                <a:cs typeface="Arial"/>
              </a:endParaRPr>
            </a:p>
          </p:txBody>
        </p:sp>
      </p:grpSp>
      <p:grpSp>
        <p:nvGrpSpPr>
          <p:cNvPr id="9" name="Group 8"/>
          <p:cNvGrpSpPr/>
          <p:nvPr/>
        </p:nvGrpSpPr>
        <p:grpSpPr>
          <a:xfrm>
            <a:off x="5238013" y="2643393"/>
            <a:ext cx="1494227" cy="990041"/>
            <a:chOff x="4077177" y="1087139"/>
            <a:chExt cx="2036201" cy="1449519"/>
          </a:xfrm>
          <a:solidFill>
            <a:schemeClr val="accent2"/>
          </a:solidFill>
          <a:scene3d>
            <a:camera prst="orthographicFront"/>
            <a:lightRig rig="threePt" dir="t">
              <a:rot lat="0" lon="0" rev="7500000"/>
            </a:lightRig>
          </a:scene3d>
        </p:grpSpPr>
        <p:sp>
          <p:nvSpPr>
            <p:cNvPr id="13" name="Rounded Rectangle 12"/>
            <p:cNvSpPr/>
            <p:nvPr/>
          </p:nvSpPr>
          <p:spPr>
            <a:xfrm>
              <a:off x="4077177" y="1087139"/>
              <a:ext cx="2036201" cy="1449519"/>
            </a:xfrm>
            <a:prstGeom prst="roundRect">
              <a:avLst/>
            </a:prstGeom>
            <a:grpFill/>
            <a:sp3d prstMaterial="plastic">
              <a:bevelT w="127000" h="25400" prst="relaxedInset"/>
            </a:sp3d>
          </p:spPr>
          <p:style>
            <a:lnRef idx="0">
              <a:schemeClr val="lt1">
                <a:hueOff val="0"/>
                <a:satOff val="0"/>
                <a:lumOff val="0"/>
                <a:alphaOff val="0"/>
              </a:schemeClr>
            </a:lnRef>
            <a:fillRef idx="3">
              <a:scrgbClr r="0" g="0" b="0"/>
            </a:fillRef>
            <a:effectRef idx="2">
              <a:schemeClr val="accent4">
                <a:hueOff val="-1584597"/>
                <a:satOff val="-63415"/>
                <a:lumOff val="-28758"/>
                <a:alphaOff val="0"/>
              </a:schemeClr>
            </a:effectRef>
            <a:fontRef idx="minor">
              <a:schemeClr val="lt1"/>
            </a:fontRef>
          </p:style>
        </p:sp>
        <p:sp>
          <p:nvSpPr>
            <p:cNvPr id="14" name="Rounded Rectangle 9"/>
            <p:cNvSpPr/>
            <p:nvPr/>
          </p:nvSpPr>
          <p:spPr>
            <a:xfrm>
              <a:off x="4147937" y="1157899"/>
              <a:ext cx="1495475" cy="1307999"/>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400" b="1" kern="1200" dirty="0" smtClean="0">
                  <a:latin typeface="+mj-lt"/>
                  <a:ea typeface="+mn-ea"/>
                  <a:cs typeface="Arial"/>
                </a:rPr>
                <a:t>Acknowledged but fragmented</a:t>
              </a:r>
              <a:endParaRPr lang="en-US" sz="1400" b="1" kern="1200" dirty="0">
                <a:latin typeface="+mj-lt"/>
                <a:ea typeface="+mn-ea"/>
                <a:cs typeface="Arial"/>
              </a:endParaRPr>
            </a:p>
          </p:txBody>
        </p:sp>
      </p:grpSp>
      <p:grpSp>
        <p:nvGrpSpPr>
          <p:cNvPr id="10" name="Group 9"/>
          <p:cNvGrpSpPr/>
          <p:nvPr/>
        </p:nvGrpSpPr>
        <p:grpSpPr>
          <a:xfrm>
            <a:off x="6732240" y="2617105"/>
            <a:ext cx="1746133" cy="990041"/>
            <a:chOff x="6404400" y="1087139"/>
            <a:chExt cx="1746133" cy="1449519"/>
          </a:xfrm>
          <a:scene3d>
            <a:camera prst="orthographicFront"/>
            <a:lightRig rig="threePt" dir="t">
              <a:rot lat="0" lon="0" rev="7500000"/>
            </a:lightRig>
          </a:scene3d>
        </p:grpSpPr>
        <p:sp>
          <p:nvSpPr>
            <p:cNvPr id="11" name="Rounded Rectangle 10"/>
            <p:cNvSpPr/>
            <p:nvPr/>
          </p:nvSpPr>
          <p:spPr>
            <a:xfrm>
              <a:off x="6404400" y="1087139"/>
              <a:ext cx="1746133" cy="1449519"/>
            </a:xfrm>
            <a:prstGeom prst="roundRect">
              <a:avLst/>
            </a:prstGeom>
            <a:sp3d prstMaterial="plastic">
              <a:bevelT w="127000" h="25400" prst="relaxedInset"/>
            </a:sp3d>
          </p:spPr>
          <p:style>
            <a:lnRef idx="0">
              <a:schemeClr val="lt1">
                <a:hueOff val="0"/>
                <a:satOff val="0"/>
                <a:lumOff val="0"/>
                <a:alphaOff val="0"/>
              </a:schemeClr>
            </a:lnRef>
            <a:fillRef idx="3">
              <a:schemeClr val="accent4">
                <a:hueOff val="-2376896"/>
                <a:satOff val="-95122"/>
                <a:lumOff val="-43137"/>
                <a:alphaOff val="0"/>
              </a:schemeClr>
            </a:fillRef>
            <a:effectRef idx="2">
              <a:schemeClr val="accent4">
                <a:hueOff val="-2376896"/>
                <a:satOff val="-95122"/>
                <a:lumOff val="-43137"/>
                <a:alphaOff val="0"/>
              </a:schemeClr>
            </a:effectRef>
            <a:fontRef idx="minor">
              <a:schemeClr val="lt1"/>
            </a:fontRef>
          </p:style>
        </p:sp>
        <p:sp>
          <p:nvSpPr>
            <p:cNvPr id="12" name="Rounded Rectangle 11"/>
            <p:cNvSpPr/>
            <p:nvPr/>
          </p:nvSpPr>
          <p:spPr>
            <a:xfrm>
              <a:off x="6475160" y="1157899"/>
              <a:ext cx="1604613" cy="1307999"/>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latin typeface="+mj-lt"/>
                  <a:cs typeface="Arial"/>
                </a:rPr>
                <a:t>Strategic</a:t>
              </a:r>
              <a:endParaRPr lang="en-US" sz="1800" b="1" kern="1200" dirty="0">
                <a:latin typeface="+mj-lt"/>
              </a:endParaRPr>
            </a:p>
          </p:txBody>
        </p:sp>
      </p:grpSp>
      <p:sp>
        <p:nvSpPr>
          <p:cNvPr id="22" name="Rectangle 21"/>
          <p:cNvSpPr/>
          <p:nvPr/>
        </p:nvSpPr>
        <p:spPr>
          <a:xfrm>
            <a:off x="323528" y="4581128"/>
            <a:ext cx="5688632" cy="1569660"/>
          </a:xfrm>
          <a:prstGeom prst="rect">
            <a:avLst/>
          </a:prstGeom>
        </p:spPr>
        <p:txBody>
          <a:bodyPr wrap="square">
            <a:spAutoFit/>
          </a:bodyPr>
          <a:lstStyle/>
          <a:p>
            <a:r>
              <a:rPr lang="en-GB" sz="2400" dirty="0" smtClean="0">
                <a:latin typeface="Verdana" pitchFamily="1" charset="0"/>
                <a:ea typeface="Verdana" pitchFamily="1" charset="0"/>
                <a:cs typeface="Verdana" pitchFamily="1" charset="0"/>
              </a:rPr>
              <a:t>Kettunen, J. &amp; </a:t>
            </a:r>
            <a:r>
              <a:rPr lang="en-GB" sz="2400" dirty="0" err="1" smtClean="0">
                <a:latin typeface="Verdana" pitchFamily="1" charset="0"/>
                <a:ea typeface="Verdana" pitchFamily="1" charset="0"/>
                <a:cs typeface="Verdana" pitchFamily="1" charset="0"/>
              </a:rPr>
              <a:t>Vuorinen</a:t>
            </a:r>
            <a:r>
              <a:rPr lang="en-GB" sz="2400" dirty="0" smtClean="0">
                <a:latin typeface="Verdana" pitchFamily="1" charset="0"/>
                <a:ea typeface="Verdana" pitchFamily="1" charset="0"/>
                <a:cs typeface="Verdana" pitchFamily="1" charset="0"/>
              </a:rPr>
              <a:t>, R. (2015)</a:t>
            </a:r>
          </a:p>
          <a:p>
            <a:r>
              <a:rPr lang="en-GB" sz="2400" b="1" dirty="0" smtClean="0">
                <a:latin typeface="Verdana" pitchFamily="1" charset="0"/>
                <a:ea typeface="Verdana" pitchFamily="1" charset="0"/>
                <a:cs typeface="Verdana" pitchFamily="1" charset="0"/>
              </a:rPr>
              <a:t>Perceived Role of ICT in Relation to National Career Development Policies</a:t>
            </a:r>
            <a:endParaRPr lang="en-GB" sz="2400" b="1" dirty="0"/>
          </a:p>
        </p:txBody>
      </p:sp>
    </p:spTree>
    <p:extLst>
      <p:ext uri="{BB962C8B-B14F-4D97-AF65-F5344CB8AC3E}">
        <p14:creationId xmlns:p14="http://schemas.microsoft.com/office/powerpoint/2010/main" val="35963586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p:cNvGraphicFramePr>
            <a:graphicFrameLocks noGrp="1"/>
          </p:cNvGraphicFramePr>
          <p:nvPr>
            <p:extLst>
              <p:ext uri="{D42A27DB-BD31-4B8C-83A1-F6EECF244321}">
                <p14:modId xmlns:p14="http://schemas.microsoft.com/office/powerpoint/2010/main" val="830004776"/>
              </p:ext>
            </p:extLst>
          </p:nvPr>
        </p:nvGraphicFramePr>
        <p:xfrm>
          <a:off x="533400" y="1240266"/>
          <a:ext cx="7737473" cy="5234691"/>
        </p:xfrm>
        <a:graphic>
          <a:graphicData uri="http://schemas.openxmlformats.org/drawingml/2006/table">
            <a:tbl>
              <a:tblPr/>
              <a:tblGrid>
                <a:gridCol w="1662336"/>
                <a:gridCol w="1432653"/>
                <a:gridCol w="1547495"/>
                <a:gridCol w="1547494"/>
                <a:gridCol w="1547495"/>
              </a:tblGrid>
              <a:tr h="364028">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GB" sz="1400" b="1" i="0" u="none" strike="noStrike" cap="none" normalizeH="0" baseline="0" dirty="0">
                        <a:ln>
                          <a:noFill/>
                        </a:ln>
                        <a:solidFill>
                          <a:schemeClr val="tx1"/>
                        </a:solidFill>
                        <a:effectLst/>
                        <a:latin typeface="Helvetica" charset="0"/>
                        <a:ea typeface="ＭＳ Ｐゴシック" charset="0"/>
                        <a:cs typeface="Helvetica" charset="0"/>
                      </a:endParaRPr>
                    </a:p>
                    <a:p>
                      <a:pPr marL="0" marR="0" lvl="0" indent="0" algn="ctr" defTabSz="4572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a:ln>
                            <a:noFill/>
                          </a:ln>
                          <a:solidFill>
                            <a:schemeClr val="tx1"/>
                          </a:solidFill>
                          <a:effectLst/>
                          <a:latin typeface="Helvetica" charset="0"/>
                          <a:ea typeface="ＭＳ Ｐゴシック" charset="0"/>
                          <a:cs typeface="Helvetica" charset="0"/>
                        </a:rPr>
                        <a:t>DIMENSIONS OF VARIATION</a:t>
                      </a:r>
                      <a:r>
                        <a:rPr kumimoji="0" lang="fi-FI" sz="1400" b="1" i="0" u="none" strike="noStrike" cap="none" normalizeH="0" baseline="0" dirty="0">
                          <a:ln>
                            <a:noFill/>
                          </a:ln>
                          <a:solidFill>
                            <a:schemeClr val="tx1"/>
                          </a:solidFill>
                          <a:effectLst/>
                          <a:latin typeface="Helvetica" charset="0"/>
                          <a:ea typeface="ＭＳ Ｐゴシック" charset="0"/>
                          <a:cs typeface="Helvetica" charset="0"/>
                        </a:rPr>
                        <a:t> </a:t>
                      </a:r>
                    </a:p>
                  </a:txBody>
                  <a:tcPr marL="91445" marR="91445"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29F1D">
                        <a:alpha val="50195"/>
                      </a:srgbClr>
                    </a:solidFill>
                  </a:tcPr>
                </a:tc>
                <a:tc gridSpan="4">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Helvetica" charset="0"/>
                          <a:ea typeface="ＭＳ Ｐゴシック" charset="0"/>
                          <a:cs typeface="Arial" charset="0"/>
                        </a:rPr>
                        <a:t>CATEGORIES</a:t>
                      </a:r>
                      <a:endParaRPr kumimoji="0" lang="en-US" sz="1400" b="1" i="0" u="none" strike="noStrike" cap="none" normalizeH="0" baseline="0" dirty="0">
                        <a:ln>
                          <a:noFill/>
                        </a:ln>
                        <a:solidFill>
                          <a:schemeClr val="tx1"/>
                        </a:solidFill>
                        <a:effectLst/>
                        <a:latin typeface="Helvetica" charset="0"/>
                        <a:ea typeface="ＭＳ Ｐゴシック" charset="0"/>
                        <a:cs typeface="Arial" charset="0"/>
                      </a:endParaRPr>
                    </a:p>
                  </a:txBody>
                  <a:tcPr marL="91445" marR="91445"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29F1D">
                        <a:alpha val="50195"/>
                      </a:srgb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551914">
                <a:tc v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Helvetica" charset="0"/>
                          <a:ea typeface="ＭＳ Ｐゴシック" charset="0"/>
                          <a:cs typeface="Helvetica" charset="0"/>
                        </a:rPr>
                        <a:t>unexploited</a:t>
                      </a:r>
                      <a:endParaRPr kumimoji="0" lang="en-US" sz="1400" b="1" i="0" u="none" strike="noStrike" cap="none" normalizeH="0" baseline="0" dirty="0">
                        <a:ln>
                          <a:noFill/>
                        </a:ln>
                        <a:solidFill>
                          <a:srgbClr val="000000"/>
                        </a:solidFill>
                        <a:effectLst/>
                        <a:latin typeface="Helvetica" charset="0"/>
                        <a:ea typeface="ＭＳ Ｐゴシック" charset="0"/>
                        <a:cs typeface="Helvetica" charset="0"/>
                      </a:endParaRPr>
                    </a:p>
                  </a:txBody>
                  <a:tcPr marL="91445" marR="91445" marT="45713" marB="45713" anchor="ctr" horzOverflow="overflow">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4DFCC"/>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Helvetica" charset="0"/>
                          <a:ea typeface="ＭＳ Ｐゴシック" charset="0"/>
                          <a:cs typeface="Arial" charset="0"/>
                        </a:rPr>
                        <a:t>emerging</a:t>
                      </a:r>
                      <a:endParaRPr kumimoji="0" lang="en-US" sz="1400" b="1" i="0" u="none" strike="noStrike" cap="none" normalizeH="0" baseline="0" dirty="0">
                        <a:ln>
                          <a:noFill/>
                        </a:ln>
                        <a:solidFill>
                          <a:srgbClr val="000000"/>
                        </a:solidFill>
                        <a:effectLst/>
                        <a:latin typeface="Helvetica" charset="0"/>
                        <a:ea typeface="ＭＳ Ｐゴシック" charset="0"/>
                        <a:cs typeface="Arial" charset="0"/>
                      </a:endParaRPr>
                    </a:p>
                  </a:txBody>
                  <a:tcPr marL="91445" marR="91445" marT="45713" marB="45713"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4DFCC"/>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noProof="0" dirty="0" smtClean="0">
                          <a:ln>
                            <a:noFill/>
                          </a:ln>
                          <a:solidFill>
                            <a:schemeClr val="tx1"/>
                          </a:solidFill>
                          <a:effectLst/>
                          <a:latin typeface="Helvetica" charset="0"/>
                          <a:ea typeface="ＭＳ Ｐゴシック" charset="0"/>
                          <a:cs typeface="Arial" charset="0"/>
                        </a:rPr>
                        <a:t>acknowledged but fragmented</a:t>
                      </a:r>
                      <a:endParaRPr kumimoji="0" lang="en-GB" sz="1400" b="1" i="0" u="none" strike="noStrike" cap="none" normalizeH="0" baseline="0" noProof="0" dirty="0">
                        <a:ln>
                          <a:noFill/>
                        </a:ln>
                        <a:solidFill>
                          <a:schemeClr val="tx1"/>
                        </a:solidFill>
                        <a:effectLst/>
                        <a:latin typeface="Helvetica" charset="0"/>
                        <a:ea typeface="ＭＳ Ｐゴシック" charset="0"/>
                        <a:cs typeface="Arial" charset="0"/>
                      </a:endParaRPr>
                    </a:p>
                  </a:txBody>
                  <a:tcPr marL="91445" marR="91445" marT="45713" marB="45713"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4DFCC"/>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Helvetica" charset="0"/>
                          <a:ea typeface="ＭＳ Ｐゴシック" charset="0"/>
                          <a:cs typeface="Arial" charset="0"/>
                        </a:rPr>
                        <a:t>strategic</a:t>
                      </a:r>
                      <a:endParaRPr kumimoji="0" lang="fi-FI" sz="1400" b="0" i="0" u="none" strike="noStrike" cap="none" normalizeH="0" baseline="0" dirty="0">
                        <a:ln>
                          <a:noFill/>
                        </a:ln>
                        <a:solidFill>
                          <a:schemeClr val="tx1"/>
                        </a:solidFill>
                        <a:effectLst/>
                        <a:latin typeface="Helvetica" charset="0"/>
                        <a:ea typeface="ＭＳ Ｐゴシック" charset="0"/>
                        <a:cs typeface="Arial" charset="0"/>
                      </a:endParaRPr>
                    </a:p>
                  </a:txBody>
                  <a:tcPr marL="91445" marR="91445" marT="45713" marB="45713"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4DFCC"/>
                    </a:solidFill>
                  </a:tcPr>
                </a:tc>
              </a:tr>
              <a:tr h="4790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rgbClr val="000000"/>
                          </a:solidFill>
                          <a:effectLst/>
                          <a:latin typeface="Helvetica" charset="0"/>
                          <a:ea typeface="ＭＳ Ｐゴシック" charset="0"/>
                          <a:cs typeface="Arial" charset="0"/>
                        </a:rPr>
                        <a:t>Policy/strategy focus</a:t>
                      </a:r>
                      <a:endParaRPr kumimoji="0" lang="en-GB" sz="1400" b="1" i="0" u="none" strike="noStrike" cap="none" normalizeH="0" baseline="0" dirty="0">
                        <a:ln>
                          <a:noFill/>
                        </a:ln>
                        <a:solidFill>
                          <a:srgbClr val="000000"/>
                        </a:solidFill>
                        <a:effectLst/>
                        <a:latin typeface="Helvetica" charset="0"/>
                        <a:ea typeface="ＭＳ Ｐゴシック" charset="0"/>
                        <a:cs typeface="Arial" charset="0"/>
                      </a:endParaRPr>
                    </a:p>
                  </a:txBody>
                  <a:tcPr marL="91443" marR="91443" marT="45702" marB="45702"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AF0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i-FI" sz="1800" b="0" i="0" u="none" strike="noStrike" cap="none" normalizeH="0" baseline="0">
                        <a:ln>
                          <a:noFill/>
                        </a:ln>
                        <a:solidFill>
                          <a:schemeClr val="tx1"/>
                        </a:solidFill>
                        <a:effectLst/>
                        <a:latin typeface="Helvetica" charset="0"/>
                        <a:ea typeface="ＭＳ Ｐゴシック" charset="0"/>
                        <a:cs typeface="Arial" charset="0"/>
                      </a:endParaRPr>
                    </a:p>
                  </a:txBody>
                  <a:tcPr marL="91445" marR="91445"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AF0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i-FI" sz="1800" b="0" i="0" u="none" strike="noStrike" cap="none" normalizeH="0" baseline="0">
                        <a:ln>
                          <a:noFill/>
                        </a:ln>
                        <a:solidFill>
                          <a:schemeClr val="tx1"/>
                        </a:solidFill>
                        <a:effectLst/>
                        <a:latin typeface="Helvetica" charset="0"/>
                        <a:ea typeface="ＭＳ Ｐゴシック" charset="0"/>
                        <a:cs typeface="Arial" charset="0"/>
                      </a:endParaRPr>
                    </a:p>
                  </a:txBody>
                  <a:tcPr marL="91445" marR="91445"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AF0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i-FI" sz="1800" b="0" i="0" u="none" strike="noStrike" cap="none" normalizeH="0" baseline="0">
                        <a:ln>
                          <a:noFill/>
                        </a:ln>
                        <a:solidFill>
                          <a:schemeClr val="tx1"/>
                        </a:solidFill>
                        <a:effectLst/>
                        <a:latin typeface="Helvetica" charset="0"/>
                        <a:ea typeface="ＭＳ Ｐゴシック" charset="0"/>
                        <a:cs typeface="Arial" charset="0"/>
                      </a:endParaRPr>
                    </a:p>
                  </a:txBody>
                  <a:tcPr marL="91445" marR="91445"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AF0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i-FI" sz="1800" b="0" i="0" u="none" strike="noStrike" cap="none" normalizeH="0" baseline="0">
                        <a:ln>
                          <a:noFill/>
                        </a:ln>
                        <a:solidFill>
                          <a:schemeClr val="tx1"/>
                        </a:solidFill>
                        <a:effectLst/>
                        <a:latin typeface="Helvetica" charset="0"/>
                        <a:ea typeface="ＭＳ Ｐゴシック" charset="0"/>
                        <a:cs typeface="Arial" charset="0"/>
                      </a:endParaRPr>
                    </a:p>
                  </a:txBody>
                  <a:tcPr marL="91445" marR="91445"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AF0E7"/>
                    </a:solidFill>
                  </a:tcPr>
                </a:tc>
              </a:tr>
              <a:tr h="4790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rgbClr val="000000"/>
                          </a:solidFill>
                          <a:effectLst/>
                          <a:latin typeface="Helvetica" charset="0"/>
                          <a:ea typeface="ＭＳ Ｐゴシック" charset="0"/>
                          <a:cs typeface="Arial" charset="0"/>
                        </a:rPr>
                        <a:t>Rationale for ICT use</a:t>
                      </a:r>
                      <a:endParaRPr kumimoji="0" lang="en-GB" sz="1400" b="1" i="0" u="none" strike="noStrike" cap="none" normalizeH="0" baseline="0" dirty="0">
                        <a:ln>
                          <a:noFill/>
                        </a:ln>
                        <a:solidFill>
                          <a:srgbClr val="000000"/>
                        </a:solidFill>
                        <a:effectLst/>
                        <a:latin typeface="Helvetica" charset="0"/>
                        <a:ea typeface="ＭＳ Ｐゴシック" charset="0"/>
                        <a:cs typeface="Arial" charset="0"/>
                      </a:endParaRPr>
                    </a:p>
                  </a:txBody>
                  <a:tcPr marL="91443" marR="91443" marT="45702" marB="45702"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4DFCC"/>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i-FI" sz="1800" b="0" i="0" u="none" strike="noStrike" cap="none" normalizeH="0" baseline="0">
                        <a:ln>
                          <a:noFill/>
                        </a:ln>
                        <a:solidFill>
                          <a:schemeClr val="tx1"/>
                        </a:solidFill>
                        <a:effectLst/>
                        <a:latin typeface="Helvetica" charset="0"/>
                        <a:ea typeface="ＭＳ Ｐゴシック" charset="0"/>
                        <a:cs typeface="Arial" charset="0"/>
                      </a:endParaRPr>
                    </a:p>
                  </a:txBody>
                  <a:tcPr marL="91445" marR="91445"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4DFCC"/>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i-FI" sz="1800" b="0" i="0" u="none" strike="noStrike" cap="none" normalizeH="0" baseline="0">
                        <a:ln>
                          <a:noFill/>
                        </a:ln>
                        <a:solidFill>
                          <a:schemeClr val="tx1"/>
                        </a:solidFill>
                        <a:effectLst/>
                        <a:latin typeface="Helvetica" charset="0"/>
                        <a:ea typeface="ＭＳ Ｐゴシック" charset="0"/>
                        <a:cs typeface="Arial" charset="0"/>
                      </a:endParaRPr>
                    </a:p>
                  </a:txBody>
                  <a:tcPr marL="91445" marR="91445"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4DFCC"/>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i-FI" sz="1800" b="0" i="0" u="none" strike="noStrike" cap="none" normalizeH="0" baseline="0" dirty="0">
                        <a:ln>
                          <a:noFill/>
                        </a:ln>
                        <a:solidFill>
                          <a:schemeClr val="tx1"/>
                        </a:solidFill>
                        <a:effectLst/>
                        <a:latin typeface="Helvetica" charset="0"/>
                        <a:ea typeface="ＭＳ Ｐゴシック" charset="0"/>
                        <a:cs typeface="Arial" charset="0"/>
                      </a:endParaRPr>
                    </a:p>
                  </a:txBody>
                  <a:tcPr marL="91445" marR="91445"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4DFCC"/>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i-FI" sz="1800" b="0" i="0" u="none" strike="noStrike" cap="none" normalizeH="0" baseline="0">
                        <a:ln>
                          <a:noFill/>
                        </a:ln>
                        <a:solidFill>
                          <a:schemeClr val="tx1"/>
                        </a:solidFill>
                        <a:effectLst/>
                        <a:latin typeface="Helvetica" charset="0"/>
                        <a:ea typeface="ＭＳ Ｐゴシック" charset="0"/>
                        <a:cs typeface="Arial" charset="0"/>
                      </a:endParaRPr>
                    </a:p>
                  </a:txBody>
                  <a:tcPr marL="91445" marR="91445"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4DFCC"/>
                    </a:solidFill>
                  </a:tcPr>
                </a:tc>
              </a:tr>
              <a:tr h="4790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rgbClr val="000000"/>
                          </a:solidFill>
                          <a:effectLst/>
                          <a:latin typeface="Helvetica" charset="0"/>
                          <a:ea typeface="ＭＳ Ｐゴシック" charset="0"/>
                          <a:cs typeface="Arial" charset="0"/>
                        </a:rPr>
                        <a:t>Approach to ICT use</a:t>
                      </a:r>
                      <a:endParaRPr kumimoji="0" lang="en-GB" sz="1400" b="1" i="0" u="none" strike="noStrike" cap="none" normalizeH="0" baseline="0" dirty="0">
                        <a:ln>
                          <a:noFill/>
                        </a:ln>
                        <a:solidFill>
                          <a:srgbClr val="000000"/>
                        </a:solidFill>
                        <a:effectLst/>
                        <a:latin typeface="Helvetica" charset="0"/>
                        <a:ea typeface="ＭＳ Ｐゴシック" charset="0"/>
                        <a:cs typeface="Arial" charset="0"/>
                      </a:endParaRPr>
                    </a:p>
                  </a:txBody>
                  <a:tcPr marL="91443" marR="91443" marT="45702" marB="45702"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AF0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i-FI" sz="1800" b="0" i="0" u="none" strike="noStrike" cap="none" normalizeH="0" baseline="0" dirty="0">
                        <a:ln>
                          <a:noFill/>
                        </a:ln>
                        <a:solidFill>
                          <a:schemeClr val="tx1"/>
                        </a:solidFill>
                        <a:effectLst/>
                        <a:latin typeface="Helvetica" charset="0"/>
                        <a:ea typeface="ＭＳ Ｐゴシック" charset="0"/>
                        <a:cs typeface="Arial" charset="0"/>
                      </a:endParaRPr>
                    </a:p>
                  </a:txBody>
                  <a:tcPr marL="91445" marR="91445"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AF0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i-FI" sz="1800" b="0" i="0" u="none" strike="noStrike" cap="none" normalizeH="0" baseline="0">
                        <a:ln>
                          <a:noFill/>
                        </a:ln>
                        <a:solidFill>
                          <a:schemeClr val="tx1"/>
                        </a:solidFill>
                        <a:effectLst/>
                        <a:latin typeface="Helvetica" charset="0"/>
                        <a:ea typeface="ＭＳ Ｐゴシック" charset="0"/>
                        <a:cs typeface="Arial" charset="0"/>
                      </a:endParaRPr>
                    </a:p>
                  </a:txBody>
                  <a:tcPr marL="91445" marR="91445"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AF0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i-FI" sz="1800" b="0" i="0" u="none" strike="noStrike" cap="none" normalizeH="0" baseline="0">
                        <a:ln>
                          <a:noFill/>
                        </a:ln>
                        <a:solidFill>
                          <a:schemeClr val="tx1"/>
                        </a:solidFill>
                        <a:effectLst/>
                        <a:latin typeface="Helvetica" charset="0"/>
                        <a:ea typeface="ＭＳ Ｐゴシック" charset="0"/>
                        <a:cs typeface="Arial" charset="0"/>
                      </a:endParaRPr>
                    </a:p>
                  </a:txBody>
                  <a:tcPr marL="91445" marR="91445"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AF0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i-FI" sz="1800" b="0" i="0" u="none" strike="noStrike" cap="none" normalizeH="0" baseline="0">
                        <a:ln>
                          <a:noFill/>
                        </a:ln>
                        <a:solidFill>
                          <a:schemeClr val="tx1"/>
                        </a:solidFill>
                        <a:effectLst/>
                        <a:latin typeface="Helvetica" charset="0"/>
                        <a:ea typeface="ＭＳ Ｐゴシック" charset="0"/>
                        <a:cs typeface="Arial" charset="0"/>
                      </a:endParaRPr>
                    </a:p>
                  </a:txBody>
                  <a:tcPr marL="91445" marR="91445"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AF0E7"/>
                    </a:solidFill>
                  </a:tcPr>
                </a:tc>
              </a:tr>
              <a:tr h="478521">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rgbClr val="000000"/>
                          </a:solidFill>
                          <a:effectLst/>
                          <a:latin typeface="Helvetica" charset="0"/>
                          <a:ea typeface="ＭＳ Ｐゴシック" charset="0"/>
                          <a:cs typeface="Arial" charset="0"/>
                        </a:rPr>
                        <a:t>Function of ICT</a:t>
                      </a:r>
                      <a:endParaRPr kumimoji="0" lang="en-GB" sz="1400" b="1" i="0" u="none" strike="noStrike" cap="none" normalizeH="0" baseline="0" dirty="0">
                        <a:ln>
                          <a:noFill/>
                        </a:ln>
                        <a:solidFill>
                          <a:srgbClr val="000000"/>
                        </a:solidFill>
                        <a:effectLst/>
                        <a:latin typeface="Helvetica" charset="0"/>
                        <a:ea typeface="ＭＳ Ｐゴシック" charset="0"/>
                        <a:cs typeface="Arial" charset="0"/>
                      </a:endParaRPr>
                    </a:p>
                  </a:txBody>
                  <a:tcPr marL="91443" marR="91443" marT="45702" marB="45702"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4DFCC"/>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i-FI" sz="1800" b="0" i="0" u="none" strike="noStrike" cap="none" normalizeH="0" baseline="0" dirty="0">
                        <a:ln>
                          <a:noFill/>
                        </a:ln>
                        <a:solidFill>
                          <a:schemeClr val="tx1"/>
                        </a:solidFill>
                        <a:effectLst/>
                        <a:latin typeface="Helvetica" charset="0"/>
                        <a:ea typeface="ＭＳ Ｐゴシック" charset="0"/>
                        <a:cs typeface="Arial" charset="0"/>
                      </a:endParaRPr>
                    </a:p>
                  </a:txBody>
                  <a:tcPr marL="91445" marR="91445"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4DFCC"/>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i-FI" sz="1800" b="0" i="0" u="none" strike="noStrike" cap="none" normalizeH="0" baseline="0" dirty="0">
                        <a:ln>
                          <a:noFill/>
                        </a:ln>
                        <a:solidFill>
                          <a:schemeClr val="tx1"/>
                        </a:solidFill>
                        <a:effectLst/>
                        <a:latin typeface="Helvetica" charset="0"/>
                        <a:ea typeface="ＭＳ Ｐゴシック" charset="0"/>
                        <a:cs typeface="Arial" charset="0"/>
                      </a:endParaRPr>
                    </a:p>
                  </a:txBody>
                  <a:tcPr marL="91445" marR="91445"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4DFCC"/>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i-FI" sz="1800" b="0" i="0" u="none" strike="noStrike" cap="none" normalizeH="0" baseline="0">
                        <a:ln>
                          <a:noFill/>
                        </a:ln>
                        <a:solidFill>
                          <a:schemeClr val="tx1"/>
                        </a:solidFill>
                        <a:effectLst/>
                        <a:latin typeface="Helvetica" charset="0"/>
                        <a:ea typeface="ＭＳ Ｐゴシック" charset="0"/>
                        <a:cs typeface="Arial" charset="0"/>
                      </a:endParaRPr>
                    </a:p>
                  </a:txBody>
                  <a:tcPr marL="91445" marR="91445"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4DFCC"/>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i-FI" sz="1800" b="0" i="0" u="none" strike="noStrike" cap="none" normalizeH="0" baseline="0" dirty="0">
                        <a:ln>
                          <a:noFill/>
                        </a:ln>
                        <a:solidFill>
                          <a:schemeClr val="tx1"/>
                        </a:solidFill>
                        <a:effectLst/>
                        <a:latin typeface="Helvetica" charset="0"/>
                        <a:ea typeface="ＭＳ Ｐゴシック" charset="0"/>
                        <a:cs typeface="Arial" charset="0"/>
                      </a:endParaRPr>
                    </a:p>
                  </a:txBody>
                  <a:tcPr marL="91445" marR="91445"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4DFCC"/>
                    </a:solidFill>
                  </a:tcPr>
                </a:tc>
              </a:tr>
              <a:tr h="479075">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1400" b="1" i="0" u="none" strike="noStrike" cap="none" normalizeH="0" baseline="0" dirty="0" smtClean="0">
                          <a:ln>
                            <a:noFill/>
                          </a:ln>
                          <a:solidFill>
                            <a:srgbClr val="000000"/>
                          </a:solidFill>
                          <a:effectLst/>
                          <a:latin typeface="Helvetica" charset="0"/>
                          <a:ea typeface="ＭＳ Ｐゴシック" charset="0"/>
                          <a:cs typeface="Arial" charset="0"/>
                        </a:rPr>
                        <a:t>Distance career services</a:t>
                      </a:r>
                    </a:p>
                  </a:txBody>
                  <a:tcPr marL="91443" marR="91443" marT="45702" marB="45702"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AF0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i-FI" sz="1800" b="0" i="0" u="none" strike="noStrike" cap="none" normalizeH="0" baseline="0" dirty="0">
                        <a:ln>
                          <a:noFill/>
                        </a:ln>
                        <a:solidFill>
                          <a:schemeClr val="tx1"/>
                        </a:solidFill>
                        <a:effectLst/>
                        <a:latin typeface="Helvetica" charset="0"/>
                        <a:ea typeface="ＭＳ Ｐゴシック" charset="0"/>
                        <a:cs typeface="Arial" charset="0"/>
                      </a:endParaRPr>
                    </a:p>
                  </a:txBody>
                  <a:tcPr marL="91445" marR="91445"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AF0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i-FI" sz="1800" b="0" i="0" u="none" strike="noStrike" cap="none" normalizeH="0" baseline="0" dirty="0">
                        <a:ln>
                          <a:noFill/>
                        </a:ln>
                        <a:solidFill>
                          <a:schemeClr val="tx1"/>
                        </a:solidFill>
                        <a:effectLst/>
                        <a:latin typeface="Helvetica" charset="0"/>
                        <a:ea typeface="ＭＳ Ｐゴシック" charset="0"/>
                        <a:cs typeface="Arial" charset="0"/>
                      </a:endParaRPr>
                    </a:p>
                  </a:txBody>
                  <a:tcPr marL="91445" marR="91445"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AF0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i-FI" sz="1800" b="0" i="0" u="none" strike="noStrike" cap="none" normalizeH="0" baseline="0">
                        <a:ln>
                          <a:noFill/>
                        </a:ln>
                        <a:solidFill>
                          <a:schemeClr val="tx1"/>
                        </a:solidFill>
                        <a:effectLst/>
                        <a:latin typeface="Helvetica" charset="0"/>
                        <a:ea typeface="ＭＳ Ｐゴシック" charset="0"/>
                        <a:cs typeface="Arial" charset="0"/>
                      </a:endParaRPr>
                    </a:p>
                  </a:txBody>
                  <a:tcPr marL="91445" marR="91445"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AF0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i-FI" sz="1800" b="0" i="0" u="none" strike="noStrike" cap="none" normalizeH="0" baseline="0" dirty="0">
                        <a:ln>
                          <a:noFill/>
                        </a:ln>
                        <a:solidFill>
                          <a:schemeClr val="tx1"/>
                        </a:solidFill>
                        <a:effectLst/>
                        <a:latin typeface="Helvetica" charset="0"/>
                        <a:ea typeface="ＭＳ Ｐゴシック" charset="0"/>
                        <a:cs typeface="Arial" charset="0"/>
                      </a:endParaRPr>
                    </a:p>
                  </a:txBody>
                  <a:tcPr marL="91445" marR="91445"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AF0E7"/>
                    </a:solidFill>
                  </a:tcPr>
                </a:tc>
              </a:tr>
              <a:tr h="4790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rgbClr val="000000"/>
                          </a:solidFill>
                          <a:effectLst/>
                          <a:latin typeface="Helvetica" charset="0"/>
                          <a:ea typeface="ＭＳ Ｐゴシック" charset="0"/>
                          <a:cs typeface="Arial" charset="0"/>
                        </a:rPr>
                        <a:t>Challenge to overcome</a:t>
                      </a:r>
                      <a:endParaRPr kumimoji="0" lang="en-GB" sz="1400" b="1" i="0" u="none" strike="noStrike" cap="none" normalizeH="0" baseline="0" dirty="0">
                        <a:ln>
                          <a:noFill/>
                        </a:ln>
                        <a:solidFill>
                          <a:srgbClr val="000000"/>
                        </a:solidFill>
                        <a:effectLst/>
                        <a:latin typeface="Helvetica" charset="0"/>
                        <a:ea typeface="ＭＳ Ｐゴシック" charset="0"/>
                        <a:cs typeface="Arial" charset="0"/>
                      </a:endParaRPr>
                    </a:p>
                  </a:txBody>
                  <a:tcPr marL="91443" marR="91443" marT="45702" marB="45702"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4DFCC"/>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i-FI" sz="1800" b="0" i="0" u="none" strike="noStrike" cap="none" normalizeH="0" baseline="0" dirty="0">
                        <a:ln>
                          <a:noFill/>
                        </a:ln>
                        <a:solidFill>
                          <a:schemeClr val="tx1"/>
                        </a:solidFill>
                        <a:effectLst/>
                        <a:latin typeface="Helvetica" charset="0"/>
                        <a:ea typeface="ＭＳ Ｐゴシック" charset="0"/>
                        <a:cs typeface="Arial" charset="0"/>
                      </a:endParaRPr>
                    </a:p>
                  </a:txBody>
                  <a:tcPr marL="91445" marR="91445"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4DFCC"/>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i-FI" sz="1800" b="0" i="0" u="none" strike="noStrike" cap="none" normalizeH="0" baseline="0" dirty="0">
                        <a:ln>
                          <a:noFill/>
                        </a:ln>
                        <a:solidFill>
                          <a:schemeClr val="tx1"/>
                        </a:solidFill>
                        <a:effectLst/>
                        <a:latin typeface="Helvetica" charset="0"/>
                        <a:ea typeface="ＭＳ Ｐゴシック" charset="0"/>
                        <a:cs typeface="Arial" charset="0"/>
                      </a:endParaRPr>
                    </a:p>
                  </a:txBody>
                  <a:tcPr marL="91445" marR="91445"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4DFCC"/>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i-FI" sz="1800" b="0" i="0" u="none" strike="noStrike" cap="none" normalizeH="0" baseline="0" dirty="0">
                        <a:ln>
                          <a:noFill/>
                        </a:ln>
                        <a:solidFill>
                          <a:schemeClr val="tx1"/>
                        </a:solidFill>
                        <a:effectLst/>
                        <a:latin typeface="Helvetica" charset="0"/>
                        <a:ea typeface="ＭＳ Ｐゴシック" charset="0"/>
                        <a:cs typeface="Arial" charset="0"/>
                      </a:endParaRPr>
                    </a:p>
                  </a:txBody>
                  <a:tcPr marL="91445" marR="91445"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4DFCC"/>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i-FI" sz="1800" b="0" i="0" u="none" strike="noStrike" cap="none" normalizeH="0" baseline="0" dirty="0">
                        <a:ln>
                          <a:noFill/>
                        </a:ln>
                        <a:solidFill>
                          <a:schemeClr val="tx1"/>
                        </a:solidFill>
                        <a:effectLst/>
                        <a:latin typeface="Helvetica" charset="0"/>
                        <a:ea typeface="ＭＳ Ｐゴシック" charset="0"/>
                        <a:cs typeface="Arial" charset="0"/>
                      </a:endParaRPr>
                    </a:p>
                  </a:txBody>
                  <a:tcPr marL="91445" marR="91445"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4DFCC"/>
                    </a:solidFill>
                  </a:tcPr>
                </a:tc>
              </a:tr>
              <a:tr h="478521">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rgbClr val="000000"/>
                          </a:solidFill>
                          <a:effectLst/>
                          <a:latin typeface="Helvetica" charset="0"/>
                          <a:ea typeface="ＭＳ Ｐゴシック" charset="0"/>
                          <a:cs typeface="Arial" charset="0"/>
                        </a:rPr>
                        <a:t>Conceptual framework</a:t>
                      </a:r>
                      <a:endParaRPr kumimoji="0" lang="en-GB" sz="1400" b="1" i="0" u="none" strike="noStrike" cap="none" normalizeH="0" baseline="0" dirty="0">
                        <a:ln>
                          <a:noFill/>
                        </a:ln>
                        <a:solidFill>
                          <a:srgbClr val="000000"/>
                        </a:solidFill>
                        <a:effectLst/>
                        <a:latin typeface="Helvetica" charset="0"/>
                        <a:ea typeface="ＭＳ Ｐゴシック" charset="0"/>
                        <a:cs typeface="Arial" charset="0"/>
                      </a:endParaRPr>
                    </a:p>
                  </a:txBody>
                  <a:tcPr marL="91443" marR="91443" marT="45702" marB="45702"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AF0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i-FI" sz="1800" b="0" i="0" u="none" strike="noStrike" cap="none" normalizeH="0" baseline="0">
                        <a:ln>
                          <a:noFill/>
                        </a:ln>
                        <a:solidFill>
                          <a:schemeClr val="tx1"/>
                        </a:solidFill>
                        <a:effectLst/>
                        <a:latin typeface="Helvetica" charset="0"/>
                        <a:ea typeface="ＭＳ Ｐゴシック" charset="0"/>
                        <a:cs typeface="Arial" charset="0"/>
                      </a:endParaRPr>
                    </a:p>
                  </a:txBody>
                  <a:tcPr marL="91445" marR="91445"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AF0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i-FI" sz="1800" b="0" i="0" u="none" strike="noStrike" cap="none" normalizeH="0" baseline="0">
                        <a:ln>
                          <a:noFill/>
                        </a:ln>
                        <a:solidFill>
                          <a:schemeClr val="tx1"/>
                        </a:solidFill>
                        <a:effectLst/>
                        <a:latin typeface="Helvetica" charset="0"/>
                        <a:ea typeface="ＭＳ Ｐゴシック" charset="0"/>
                        <a:cs typeface="Arial" charset="0"/>
                      </a:endParaRPr>
                    </a:p>
                  </a:txBody>
                  <a:tcPr marL="91445" marR="91445"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AF0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i-FI" sz="1800" b="0" i="0" u="none" strike="noStrike" cap="none" normalizeH="0" baseline="0" dirty="0">
                        <a:ln>
                          <a:noFill/>
                        </a:ln>
                        <a:solidFill>
                          <a:schemeClr val="tx1"/>
                        </a:solidFill>
                        <a:effectLst/>
                        <a:latin typeface="Helvetica" charset="0"/>
                        <a:ea typeface="ＭＳ Ｐゴシック" charset="0"/>
                        <a:cs typeface="Arial" charset="0"/>
                      </a:endParaRPr>
                    </a:p>
                  </a:txBody>
                  <a:tcPr marL="91445" marR="91445"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AF0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i-FI" sz="1800" b="0" i="0" u="none" strike="noStrike" cap="none" normalizeH="0" baseline="0" dirty="0">
                        <a:ln>
                          <a:noFill/>
                        </a:ln>
                        <a:solidFill>
                          <a:schemeClr val="tx1"/>
                        </a:solidFill>
                        <a:effectLst/>
                        <a:latin typeface="Helvetica" charset="0"/>
                        <a:ea typeface="ＭＳ Ｐゴシック" charset="0"/>
                        <a:cs typeface="Arial" charset="0"/>
                      </a:endParaRPr>
                    </a:p>
                  </a:txBody>
                  <a:tcPr marL="91445" marR="91445"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AF0E7"/>
                    </a:solidFill>
                  </a:tcPr>
                </a:tc>
              </a:tr>
              <a:tr h="478521">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rgbClr val="000000"/>
                          </a:solidFill>
                          <a:effectLst/>
                          <a:latin typeface="Helvetica" charset="0"/>
                          <a:ea typeface="ＭＳ Ｐゴシック" charset="0"/>
                          <a:cs typeface="Arial" charset="0"/>
                        </a:rPr>
                        <a:t>Identified system feature for improvement</a:t>
                      </a:r>
                      <a:endParaRPr kumimoji="0" lang="en-GB" sz="1400" b="1" i="0" u="none" strike="noStrike" cap="none" normalizeH="0" baseline="0" dirty="0">
                        <a:ln>
                          <a:noFill/>
                        </a:ln>
                        <a:solidFill>
                          <a:srgbClr val="000000"/>
                        </a:solidFill>
                        <a:effectLst/>
                        <a:latin typeface="Helvetica" charset="0"/>
                        <a:ea typeface="ＭＳ Ｐゴシック" charset="0"/>
                        <a:cs typeface="Arial" charset="0"/>
                      </a:endParaRPr>
                    </a:p>
                  </a:txBody>
                  <a:tcPr marL="91443" marR="91443" marT="45702" marB="45702"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i-FI" sz="1800" b="0" i="0" u="none" strike="noStrike" cap="none" normalizeH="0" baseline="0" dirty="0">
                        <a:ln>
                          <a:noFill/>
                        </a:ln>
                        <a:solidFill>
                          <a:schemeClr val="tx1"/>
                        </a:solidFill>
                        <a:effectLst/>
                        <a:latin typeface="Helvetica" charset="0"/>
                        <a:ea typeface="ＭＳ Ｐゴシック" charset="0"/>
                        <a:cs typeface="Arial" charset="0"/>
                      </a:endParaRPr>
                    </a:p>
                  </a:txBody>
                  <a:tcPr marL="91445" marR="91445"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i-FI" sz="1800" b="0" i="0" u="none" strike="noStrike" cap="none" normalizeH="0" baseline="0">
                        <a:ln>
                          <a:noFill/>
                        </a:ln>
                        <a:solidFill>
                          <a:schemeClr val="tx1"/>
                        </a:solidFill>
                        <a:effectLst/>
                        <a:latin typeface="Helvetica" charset="0"/>
                        <a:ea typeface="ＭＳ Ｐゴシック" charset="0"/>
                        <a:cs typeface="Arial" charset="0"/>
                      </a:endParaRPr>
                    </a:p>
                  </a:txBody>
                  <a:tcPr marL="91445" marR="91445"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i-FI" sz="1800" b="0" i="0" u="none" strike="noStrike" cap="none" normalizeH="0" baseline="0" dirty="0">
                        <a:ln>
                          <a:noFill/>
                        </a:ln>
                        <a:solidFill>
                          <a:schemeClr val="tx1"/>
                        </a:solidFill>
                        <a:effectLst/>
                        <a:latin typeface="Helvetica" charset="0"/>
                        <a:ea typeface="ＭＳ Ｐゴシック" charset="0"/>
                        <a:cs typeface="Arial" charset="0"/>
                      </a:endParaRPr>
                    </a:p>
                  </a:txBody>
                  <a:tcPr marL="91445" marR="91445"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i-FI" sz="1800" b="0" i="0" u="none" strike="noStrike" cap="none" normalizeH="0" baseline="0" dirty="0">
                        <a:ln>
                          <a:noFill/>
                        </a:ln>
                        <a:solidFill>
                          <a:schemeClr val="tx1"/>
                        </a:solidFill>
                        <a:effectLst/>
                        <a:latin typeface="Helvetica" charset="0"/>
                        <a:ea typeface="ＭＳ Ｐゴシック" charset="0"/>
                        <a:cs typeface="Arial" charset="0"/>
                      </a:endParaRPr>
                    </a:p>
                  </a:txBody>
                  <a:tcPr marL="91445" marR="91445" marT="45713" marB="4571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6">
                        <a:lumMod val="40000"/>
                        <a:lumOff val="60000"/>
                      </a:schemeClr>
                    </a:solidFill>
                  </a:tcPr>
                </a:tc>
              </a:tr>
            </a:tbl>
          </a:graphicData>
        </a:graphic>
      </p:graphicFrame>
      <p:sp>
        <p:nvSpPr>
          <p:cNvPr id="5" name="Oval 4"/>
          <p:cNvSpPr/>
          <p:nvPr/>
        </p:nvSpPr>
        <p:spPr>
          <a:xfrm>
            <a:off x="0" y="1916832"/>
            <a:ext cx="2514600" cy="4824535"/>
          </a:xfrm>
          <a:prstGeom prst="ellipse">
            <a:avLst/>
          </a:prstGeom>
          <a:no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ight Arrow 5"/>
          <p:cNvSpPr/>
          <p:nvPr/>
        </p:nvSpPr>
        <p:spPr>
          <a:xfrm rot="3049759">
            <a:off x="182650" y="2016180"/>
            <a:ext cx="377882" cy="298851"/>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7" name="TextBox 10"/>
          <p:cNvSpPr txBox="1">
            <a:spLocks noChangeArrowheads="1"/>
          </p:cNvSpPr>
          <p:nvPr/>
        </p:nvSpPr>
        <p:spPr bwMode="auto">
          <a:xfrm>
            <a:off x="557414" y="379458"/>
            <a:ext cx="8047034" cy="1046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GB" sz="2200" b="1" dirty="0" smtClean="0"/>
              <a:t>Perceived role of ICT in Relation to National Career Development Policies</a:t>
            </a:r>
          </a:p>
          <a:p>
            <a:pPr eaLnBrk="1" hangingPunct="1"/>
            <a:endParaRPr lang="en-GB" sz="1800" dirty="0"/>
          </a:p>
        </p:txBody>
      </p:sp>
    </p:spTree>
    <p:extLst>
      <p:ext uri="{BB962C8B-B14F-4D97-AF65-F5344CB8AC3E}">
        <p14:creationId xmlns:p14="http://schemas.microsoft.com/office/powerpoint/2010/main" val="38533046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Oval Callout 1"/>
          <p:cNvSpPr/>
          <p:nvPr/>
        </p:nvSpPr>
        <p:spPr>
          <a:xfrm rot="20478321" flipH="1">
            <a:off x="5710863" y="3054668"/>
            <a:ext cx="3500257" cy="3401517"/>
          </a:xfrm>
          <a:prstGeom prst="wedgeEllipseCallout">
            <a:avLst/>
          </a:prstGeom>
          <a:solidFill>
            <a:schemeClr val="accent1">
              <a:alpha val="38000"/>
            </a:schemeClr>
          </a:solidFill>
          <a:ln w="6667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Title 1"/>
          <p:cNvSpPr txBox="1">
            <a:spLocks/>
          </p:cNvSpPr>
          <p:nvPr/>
        </p:nvSpPr>
        <p:spPr>
          <a:xfrm>
            <a:off x="763588" y="638175"/>
            <a:ext cx="7489825" cy="1143000"/>
          </a:xfrm>
          <a:prstGeom prst="rect">
            <a:avLst/>
          </a:prstGeom>
        </p:spPr>
        <p:txBody>
          <a:bodyPr vert="horz" lIns="91440" tIns="45720" rIns="91440" bIns="45720" rtlCol="0" anchor="ctr">
            <a:noAutofit/>
          </a:bodyPr>
          <a:lstStyle/>
          <a:p>
            <a:pPr lvl="0" algn="ctr" fontAlgn="auto">
              <a:spcAft>
                <a:spcPts val="0"/>
              </a:spcAft>
            </a:pPr>
            <a:endParaRPr kumimoji="0" lang="en-US" sz="3200" b="1" i="0" u="none" strike="noStrike" kern="1200" cap="none" spc="0" normalizeH="0" baseline="0" noProof="0" dirty="0">
              <a:ln>
                <a:noFill/>
              </a:ln>
              <a:solidFill>
                <a:schemeClr val="bg1"/>
              </a:solidFill>
              <a:effectLst/>
              <a:uLnTx/>
              <a:uFillTx/>
              <a:latin typeface="Helvetica" charset="0"/>
              <a:ea typeface="+mj-ea"/>
              <a:cs typeface="+mj-cs"/>
            </a:endParaRPr>
          </a:p>
        </p:txBody>
      </p:sp>
      <p:sp>
        <p:nvSpPr>
          <p:cNvPr id="21" name="Rectangle 10"/>
          <p:cNvSpPr>
            <a:spLocks noChangeArrowheads="1"/>
          </p:cNvSpPr>
          <p:nvPr/>
        </p:nvSpPr>
        <p:spPr bwMode="auto">
          <a:xfrm rot="21033413">
            <a:off x="5876817" y="3601265"/>
            <a:ext cx="3168352" cy="2308324"/>
          </a:xfrm>
          <a:prstGeom prst="rect">
            <a:avLst/>
          </a:prstGeom>
          <a:noFill/>
          <a:ln w="9525">
            <a:noFill/>
            <a:miter lim="800000"/>
            <a:headEnd/>
            <a:tailEnd/>
          </a:ln>
        </p:spPr>
        <p:txBody>
          <a:bodyPr wrap="square">
            <a:prstTxWarp prst="textNoShape">
              <a:avLst/>
            </a:prstTxWarp>
            <a:spAutoFit/>
          </a:bodyPr>
          <a:lstStyle/>
          <a:p>
            <a:pPr algn="ctr"/>
            <a:r>
              <a:rPr lang="fi-FI" altLang="ja-JP" sz="2400" b="1" i="1" dirty="0" smtClean="0">
                <a:latin typeface="Times New Roman" pitchFamily="1" charset="0"/>
                <a:ea typeface="Times New Roman" pitchFamily="1" charset="0"/>
                <a:cs typeface="Times New Roman" pitchFamily="1" charset="0"/>
              </a:rPr>
              <a:t>…”country is under intense pressure to catch up with the increasing demand for technological solutions.”</a:t>
            </a:r>
            <a:endParaRPr lang="fi-FI" sz="2800" b="1" dirty="0">
              <a:latin typeface="Times New Roman" pitchFamily="1" charset="0"/>
              <a:ea typeface="Times New Roman" pitchFamily="1" charset="0"/>
              <a:cs typeface="Times New Roman" pitchFamily="1" charset="0"/>
            </a:endParaRPr>
          </a:p>
        </p:txBody>
      </p:sp>
      <p:sp>
        <p:nvSpPr>
          <p:cNvPr id="7" name="Title 1"/>
          <p:cNvSpPr txBox="1">
            <a:spLocks/>
          </p:cNvSpPr>
          <p:nvPr/>
        </p:nvSpPr>
        <p:spPr bwMode="auto">
          <a:xfrm>
            <a:off x="326108" y="44624"/>
            <a:ext cx="792162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GB" sz="4000" b="1" kern="0" dirty="0" smtClean="0">
                <a:latin typeface="+mj-lt"/>
                <a:ea typeface="ＭＳ Ｐゴシック" pitchFamily="1" charset="-128"/>
                <a:cs typeface="Helvetica"/>
              </a:rPr>
              <a:t>Category 1: Unexploited</a:t>
            </a:r>
            <a:endParaRPr kumimoji="0" lang="en-GB" sz="4000" b="1" u="none" strike="noStrike" kern="0" cap="none" spc="0" normalizeH="0" baseline="0" noProof="0" dirty="0">
              <a:ln>
                <a:noFill/>
              </a:ln>
              <a:effectLst/>
              <a:uLnTx/>
              <a:uFillTx/>
              <a:latin typeface="+mj-lt"/>
              <a:ea typeface="ＭＳ Ｐゴシック" pitchFamily="1" charset="-128"/>
              <a:cs typeface="Helvetica"/>
            </a:endParaRPr>
          </a:p>
        </p:txBody>
      </p:sp>
      <p:graphicFrame>
        <p:nvGraphicFramePr>
          <p:cNvPr id="10" name="Table 9"/>
          <p:cNvGraphicFramePr>
            <a:graphicFrameLocks noGrp="1"/>
          </p:cNvGraphicFramePr>
          <p:nvPr>
            <p:extLst>
              <p:ext uri="{D42A27DB-BD31-4B8C-83A1-F6EECF244321}">
                <p14:modId xmlns:p14="http://schemas.microsoft.com/office/powerpoint/2010/main" val="2709310197"/>
              </p:ext>
            </p:extLst>
          </p:nvPr>
        </p:nvGraphicFramePr>
        <p:xfrm>
          <a:off x="755576" y="1256987"/>
          <a:ext cx="5335588" cy="5418134"/>
        </p:xfrm>
        <a:graphic>
          <a:graphicData uri="http://schemas.openxmlformats.org/drawingml/2006/table">
            <a:tbl>
              <a:tblPr/>
              <a:tblGrid>
                <a:gridCol w="2379662"/>
                <a:gridCol w="2955926"/>
              </a:tblGrid>
              <a:tr h="66952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Verdana" pitchFamily="1" charset="0"/>
                          <a:ea typeface="Arial" pitchFamily="1" charset="0"/>
                          <a:cs typeface="Arial" pitchFamily="1" charset="0"/>
                        </a:rPr>
                        <a:t>Policy/strategy </a:t>
                      </a:r>
                    </a:p>
                    <a:p>
                      <a:pPr marL="0" marR="0" lvl="0" indent="0" algn="l" defTabSz="4572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Verdana" pitchFamily="1" charset="0"/>
                          <a:ea typeface="Arial" pitchFamily="1" charset="0"/>
                          <a:cs typeface="Arial" pitchFamily="1" charset="0"/>
                        </a:rPr>
                        <a:t>focus</a:t>
                      </a:r>
                      <a:endParaRPr kumimoji="0" lang="en-GB" sz="1400" b="1" i="0" u="none" strike="noStrike" cap="none" normalizeH="0" baseline="0" dirty="0">
                        <a:ln>
                          <a:noFill/>
                        </a:ln>
                        <a:solidFill>
                          <a:schemeClr val="tx1"/>
                        </a:solidFill>
                        <a:effectLst/>
                        <a:latin typeface="Verdana" pitchFamily="1" charset="0"/>
                        <a:ea typeface="Arial" pitchFamily="1" charset="0"/>
                        <a:cs typeface="Arial" pitchFamily="1" charset="0"/>
                      </a:endParaRPr>
                    </a:p>
                  </a:txBody>
                  <a:tcPr marL="91446" marR="91446" marT="45700" marB="4570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gathering and </a:t>
                      </a:r>
                    </a:p>
                    <a:p>
                      <a:pPr marL="0" marR="0" lvl="0" indent="0" algn="l" defTabSz="4572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publishing information</a:t>
                      </a:r>
                      <a:endParaRPr kumimoji="0" lang="en-GB" sz="1400" b="0" i="0" u="none" strike="noStrike" cap="none" normalizeH="0" baseline="0" dirty="0">
                        <a:ln>
                          <a:noFill/>
                        </a:ln>
                        <a:solidFill>
                          <a:schemeClr val="tx1"/>
                        </a:solidFill>
                        <a:effectLst/>
                        <a:latin typeface="Verdana" pitchFamily="1" charset="0"/>
                        <a:ea typeface="ＭＳ Ｐゴシック" pitchFamily="1" charset="-128"/>
                        <a:cs typeface="ＭＳ Ｐゴシック" pitchFamily="1" charset="-128"/>
                      </a:endParaRPr>
                    </a:p>
                  </a:txBody>
                  <a:tcPr marL="91446" marR="91446" marT="45700" marB="45700" anchor="ctr" horzOverflow="overflow">
                    <a:lnL>
                      <a:noFill/>
                    </a:lnL>
                    <a:lnR>
                      <a:noFill/>
                    </a:lnR>
                    <a:lnT>
                      <a:noFill/>
                    </a:lnT>
                    <a:lnB>
                      <a:noFill/>
                    </a:lnB>
                    <a:lnTlToBr>
                      <a:noFill/>
                    </a:lnTlToBr>
                    <a:lnBlToTr>
                      <a:noFill/>
                    </a:lnBlToTr>
                    <a:noFill/>
                  </a:tcPr>
                </a:tc>
              </a:tr>
              <a:tr h="66952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Verdana" pitchFamily="1" charset="0"/>
                          <a:ea typeface="Arial" pitchFamily="1" charset="0"/>
                          <a:cs typeface="Arial" pitchFamily="1" charset="0"/>
                        </a:rPr>
                        <a:t>Rationale </a:t>
                      </a:r>
                    </a:p>
                    <a:p>
                      <a:pPr marL="0" marR="0" lvl="0" indent="0" algn="l" defTabSz="4572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Verdana" pitchFamily="1" charset="0"/>
                          <a:ea typeface="Arial" pitchFamily="1" charset="0"/>
                          <a:cs typeface="Arial" pitchFamily="1" charset="0"/>
                        </a:rPr>
                        <a:t>for ICT use</a:t>
                      </a:r>
                      <a:endParaRPr kumimoji="0" lang="en-GB" sz="1400" b="1" i="0" u="none" strike="noStrike" cap="none" normalizeH="0" baseline="0" dirty="0">
                        <a:ln>
                          <a:noFill/>
                        </a:ln>
                        <a:solidFill>
                          <a:schemeClr val="tx1"/>
                        </a:solidFill>
                        <a:effectLst/>
                        <a:latin typeface="Verdana" pitchFamily="1" charset="0"/>
                        <a:ea typeface="Arial" pitchFamily="1" charset="0"/>
                        <a:cs typeface="Arial" pitchFamily="1" charset="0"/>
                      </a:endParaRPr>
                    </a:p>
                  </a:txBody>
                  <a:tcPr marL="91446" marR="91446" marT="45700" marB="4570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widening access</a:t>
                      </a:r>
                      <a:endParaRPr kumimoji="0" lang="en-GB" sz="1400" b="0" i="0" u="none" strike="noStrike" cap="none" normalizeH="0" baseline="0" dirty="0">
                        <a:ln>
                          <a:noFill/>
                        </a:ln>
                        <a:solidFill>
                          <a:schemeClr val="tx1"/>
                        </a:solidFill>
                        <a:effectLst/>
                        <a:latin typeface="Verdana" pitchFamily="1" charset="0"/>
                        <a:ea typeface="ＭＳ Ｐゴシック" pitchFamily="1" charset="-128"/>
                        <a:cs typeface="ＭＳ Ｐゴシック" pitchFamily="1" charset="-128"/>
                      </a:endParaRPr>
                    </a:p>
                  </a:txBody>
                  <a:tcPr marL="91446" marR="91446" marT="45700" marB="45700" anchor="ctr" horzOverflow="overflow">
                    <a:lnL>
                      <a:noFill/>
                    </a:lnL>
                    <a:lnR>
                      <a:noFill/>
                    </a:lnR>
                    <a:lnT>
                      <a:noFill/>
                    </a:lnT>
                    <a:lnB>
                      <a:noFill/>
                    </a:lnB>
                    <a:lnTlToBr>
                      <a:noFill/>
                    </a:lnTlToBr>
                    <a:lnBlToTr>
                      <a:noFill/>
                    </a:lnBlToTr>
                    <a:noFill/>
                  </a:tcPr>
                </a:tc>
              </a:tr>
              <a:tr h="66952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Approach </a:t>
                      </a:r>
                    </a:p>
                    <a:p>
                      <a:pPr marL="0" marR="0" lvl="0" indent="0" algn="l" defTabSz="4572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to ICT</a:t>
                      </a:r>
                      <a:endParaRPr kumimoji="0" lang="en-GB" sz="1400" b="1" i="0" u="none" strike="noStrike" cap="none" normalizeH="0" baseline="0" dirty="0">
                        <a:ln>
                          <a:noFill/>
                        </a:ln>
                        <a:solidFill>
                          <a:schemeClr val="tx1"/>
                        </a:solidFill>
                        <a:effectLst/>
                        <a:latin typeface="Verdana" pitchFamily="1" charset="0"/>
                        <a:ea typeface="ＭＳ Ｐゴシック" pitchFamily="1" charset="-128"/>
                        <a:cs typeface="ＭＳ Ｐゴシック" pitchFamily="1" charset="-128"/>
                      </a:endParaRPr>
                    </a:p>
                  </a:txBody>
                  <a:tcPr marL="91446" marR="91446" marT="45700" marB="4570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technology focused</a:t>
                      </a:r>
                      <a:endParaRPr kumimoji="0" lang="en-GB" sz="1400" b="0" i="0" u="none" strike="noStrike" cap="none" normalizeH="0" baseline="0" dirty="0">
                        <a:ln>
                          <a:noFill/>
                        </a:ln>
                        <a:solidFill>
                          <a:schemeClr val="tx1"/>
                        </a:solidFill>
                        <a:effectLst/>
                        <a:latin typeface="Verdana" pitchFamily="1" charset="0"/>
                        <a:ea typeface="ＭＳ Ｐゴシック" pitchFamily="1" charset="-128"/>
                        <a:cs typeface="ＭＳ Ｐゴシック" pitchFamily="1" charset="-128"/>
                      </a:endParaRPr>
                    </a:p>
                  </a:txBody>
                  <a:tcPr marL="91446" marR="91446" marT="45700" marB="45700" anchor="ctr" horzOverflow="overflow">
                    <a:lnL>
                      <a:noFill/>
                    </a:lnL>
                    <a:lnR>
                      <a:noFill/>
                    </a:lnR>
                    <a:lnT>
                      <a:noFill/>
                    </a:lnT>
                    <a:lnB>
                      <a:noFill/>
                    </a:lnB>
                    <a:lnTlToBr>
                      <a:noFill/>
                    </a:lnTlToBr>
                    <a:lnBlToTr>
                      <a:noFill/>
                    </a:lnBlToTr>
                    <a:noFill/>
                  </a:tcPr>
                </a:tc>
              </a:tr>
              <a:tr h="66952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Function</a:t>
                      </a:r>
                    </a:p>
                    <a:p>
                      <a:pPr marL="0" marR="0" lvl="0" indent="0" algn="l" defTabSz="4572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of ICT</a:t>
                      </a:r>
                    </a:p>
                  </a:txBody>
                  <a:tcPr marL="91446" marR="91446" marT="45700" marB="4570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means for delivering information and advice</a:t>
                      </a:r>
                    </a:p>
                  </a:txBody>
                  <a:tcPr marL="91446" marR="91446" marT="45700" marB="45700" anchor="ctr" horzOverflow="overflow">
                    <a:lnL>
                      <a:noFill/>
                    </a:lnL>
                    <a:lnR>
                      <a:noFill/>
                    </a:lnR>
                    <a:lnT>
                      <a:noFill/>
                    </a:lnT>
                    <a:lnB>
                      <a:noFill/>
                    </a:lnB>
                    <a:lnTlToBr>
                      <a:noFill/>
                    </a:lnTlToBr>
                    <a:lnBlToTr>
                      <a:noFill/>
                    </a:lnBlToTr>
                    <a:noFill/>
                  </a:tcPr>
                </a:tc>
              </a:tr>
              <a:tr h="66952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Verdana" pitchFamily="1" charset="0"/>
                          <a:ea typeface="Verdana" pitchFamily="1" charset="0"/>
                          <a:cs typeface="Verdana" pitchFamily="1" charset="0"/>
                        </a:rPr>
                        <a:t>Distance </a:t>
                      </a:r>
                    </a:p>
                    <a:p>
                      <a:pPr marL="0" marR="0" lvl="0" indent="0" algn="l" defTabSz="4572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Verdana" pitchFamily="1" charset="0"/>
                          <a:ea typeface="Verdana" pitchFamily="1" charset="0"/>
                          <a:cs typeface="Verdana" pitchFamily="1" charset="0"/>
                        </a:rPr>
                        <a:t>career services</a:t>
                      </a:r>
                      <a:endParaRPr kumimoji="0" lang="en-GB" sz="1400" b="1" i="0" u="none" strike="noStrike" cap="none" normalizeH="0" baseline="0" dirty="0">
                        <a:ln>
                          <a:noFill/>
                        </a:ln>
                        <a:solidFill>
                          <a:schemeClr val="tx1"/>
                        </a:solidFill>
                        <a:effectLst/>
                        <a:latin typeface="Verdana" pitchFamily="1" charset="0"/>
                        <a:ea typeface="Verdana" pitchFamily="1" charset="0"/>
                        <a:cs typeface="Verdana" pitchFamily="1" charset="0"/>
                      </a:endParaRPr>
                    </a:p>
                  </a:txBody>
                  <a:tcPr marL="91446" marR="91446" marT="45700" marB="4570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non-existent</a:t>
                      </a:r>
                    </a:p>
                  </a:txBody>
                  <a:tcPr marL="91446" marR="91446" marT="45700" marB="45700" anchor="ctr" horzOverflow="overflow">
                    <a:lnL>
                      <a:noFill/>
                    </a:lnL>
                    <a:lnR>
                      <a:noFill/>
                    </a:lnR>
                    <a:lnT>
                      <a:noFill/>
                    </a:lnT>
                    <a:lnB>
                      <a:noFill/>
                    </a:lnB>
                    <a:lnTlToBr>
                      <a:noFill/>
                    </a:lnTlToBr>
                    <a:lnBlToTr>
                      <a:noFill/>
                    </a:lnBlToTr>
                    <a:noFill/>
                  </a:tcPr>
                </a:tc>
              </a:tr>
              <a:tr h="66952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Challenge to overcome</a:t>
                      </a:r>
                    </a:p>
                  </a:txBody>
                  <a:tcPr marL="91446" marR="91446" marT="45700" marB="4570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GB" sz="1400" b="0"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inconsistent access</a:t>
                      </a:r>
                    </a:p>
                  </a:txBody>
                  <a:tcPr marL="91446" marR="91446" marT="45700" marB="45700" anchor="ctr" horzOverflow="overflow">
                    <a:lnL>
                      <a:noFill/>
                    </a:lnL>
                    <a:lnR>
                      <a:noFill/>
                    </a:lnR>
                    <a:lnT>
                      <a:noFill/>
                    </a:lnT>
                    <a:lnB>
                      <a:noFill/>
                    </a:lnB>
                    <a:lnTlToBr>
                      <a:noFill/>
                    </a:lnTlToBr>
                    <a:lnBlToTr>
                      <a:noFill/>
                    </a:lnBlToTr>
                    <a:noFill/>
                  </a:tcPr>
                </a:tc>
              </a:tr>
              <a:tr h="66952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Verdana" pitchFamily="1" charset="0"/>
                          <a:ea typeface="Verdana" pitchFamily="1" charset="0"/>
                          <a:cs typeface="Verdana" pitchFamily="1" charset="0"/>
                        </a:rPr>
                        <a:t>Conceptual framework</a:t>
                      </a:r>
                      <a:endParaRPr kumimoji="0" lang="en-GB" sz="1400" b="1" i="0" u="none" strike="noStrike" cap="none" normalizeH="0" baseline="0" dirty="0">
                        <a:ln>
                          <a:noFill/>
                        </a:ln>
                        <a:solidFill>
                          <a:schemeClr val="tx1"/>
                        </a:solidFill>
                        <a:effectLst/>
                        <a:latin typeface="Verdana" pitchFamily="1" charset="0"/>
                        <a:ea typeface="Verdana" pitchFamily="1" charset="0"/>
                        <a:cs typeface="Verdana" pitchFamily="1" charset="0"/>
                      </a:endParaRPr>
                    </a:p>
                  </a:txBody>
                  <a:tcPr marL="91446" marR="91446" marT="45700" marB="4570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absence</a:t>
                      </a:r>
                    </a:p>
                  </a:txBody>
                  <a:tcPr marL="91446" marR="91446" marT="45700" marB="45700" anchor="ctr" horzOverflow="overflow">
                    <a:lnL>
                      <a:noFill/>
                    </a:lnL>
                    <a:lnR>
                      <a:noFill/>
                    </a:lnR>
                    <a:lnT>
                      <a:noFill/>
                    </a:lnT>
                    <a:lnB>
                      <a:noFill/>
                    </a:lnB>
                    <a:lnTlToBr>
                      <a:noFill/>
                    </a:lnTlToBr>
                    <a:lnBlToTr>
                      <a:noFill/>
                    </a:lnBlToTr>
                    <a:noFill/>
                  </a:tcPr>
                </a:tc>
              </a:tr>
              <a:tr h="66952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Verdana" pitchFamily="1" charset="0"/>
                          <a:ea typeface="Verdana" pitchFamily="1" charset="0"/>
                          <a:cs typeface="Verdana" pitchFamily="1" charset="0"/>
                        </a:rPr>
                        <a:t>Identified system feature for improvement</a:t>
                      </a:r>
                      <a:endParaRPr kumimoji="0" lang="en-GB" sz="1400" b="1" i="0" u="none" strike="noStrike" cap="none" normalizeH="0" baseline="0" dirty="0">
                        <a:ln>
                          <a:noFill/>
                        </a:ln>
                        <a:solidFill>
                          <a:schemeClr val="tx1"/>
                        </a:solidFill>
                        <a:effectLst/>
                        <a:latin typeface="Verdana" pitchFamily="1" charset="0"/>
                        <a:ea typeface="Verdana" pitchFamily="1" charset="0"/>
                        <a:cs typeface="Verdana" pitchFamily="1" charset="0"/>
                      </a:endParaRPr>
                    </a:p>
                  </a:txBody>
                  <a:tcPr marL="91446" marR="91446" marT="45700" marB="4570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Verdana" pitchFamily="1" charset="0"/>
                          <a:ea typeface="ＭＳ Ｐゴシック" pitchFamily="1" charset="-128"/>
                          <a:cs typeface="ＭＳ Ｐゴシック" pitchFamily="1" charset="-128"/>
                        </a:rPr>
                        <a:t>resources</a:t>
                      </a:r>
                    </a:p>
                  </a:txBody>
                  <a:tcPr marL="91446" marR="91446" marT="45700" marB="45700" anchor="ctr" horzOverflow="overflow">
                    <a:lnL>
                      <a:noFill/>
                    </a:lnL>
                    <a:lnR>
                      <a:noFill/>
                    </a:lnR>
                    <a:lnT>
                      <a:noFill/>
                    </a:lnT>
                    <a:lnB>
                      <a:noFill/>
                    </a:lnB>
                    <a:lnTlToBr>
                      <a:noFill/>
                    </a:lnTlToBr>
                    <a:lnBlToTr>
                      <a:noFill/>
                    </a:lnBlToTr>
                    <a:noFill/>
                  </a:tcPr>
                </a:tc>
              </a:tr>
            </a:tbl>
          </a:graphicData>
        </a:graphic>
      </p:graphicFrame>
    </p:spTree>
    <p:extLst>
      <p:ext uri="{BB962C8B-B14F-4D97-AF65-F5344CB8AC3E}">
        <p14:creationId xmlns:p14="http://schemas.microsoft.com/office/powerpoint/2010/main" val="2694373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iccdpp">
      <a:dk1>
        <a:srgbClr val="3F3F3F"/>
      </a:dk1>
      <a:lt1>
        <a:sysClr val="window" lastClr="FFFFFF"/>
      </a:lt1>
      <a:dk2>
        <a:srgbClr val="F06746"/>
      </a:dk2>
      <a:lt2>
        <a:srgbClr val="FFFFFF"/>
      </a:lt2>
      <a:accent1>
        <a:srgbClr val="7AC8A5"/>
      </a:accent1>
      <a:accent2>
        <a:srgbClr val="94658D"/>
      </a:accent2>
      <a:accent3>
        <a:srgbClr val="4DC3D9"/>
      </a:accent3>
      <a:accent4>
        <a:srgbClr val="FBC65F"/>
      </a:accent4>
      <a:accent5>
        <a:srgbClr val="3F3F3F"/>
      </a:accent5>
      <a:accent6>
        <a:srgbClr val="FFFFFF"/>
      </a:accent6>
      <a:hlink>
        <a:srgbClr val="FBC65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7825</TotalTime>
  <Words>1049</Words>
  <Application>Microsoft Office PowerPoint</Application>
  <PresentationFormat>On-screen Show (4:3)</PresentationFormat>
  <Paragraphs>197</Paragraphs>
  <Slides>21</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Office Theme</vt:lpstr>
      <vt:lpstr>Document</vt:lpstr>
      <vt:lpstr>PowerPoint Presentation</vt:lpstr>
      <vt:lpstr>The Role of Emerging Technologies: A Synthesis of Country Papers</vt:lpstr>
      <vt:lpstr>Questions presented to country teams</vt:lpstr>
      <vt:lpstr>ICT  in Career Development</vt:lpstr>
      <vt:lpstr>Digitalization:</vt:lpstr>
      <vt:lpstr>Variations: </vt:lpstr>
      <vt:lpstr>Key Findings:</vt:lpstr>
      <vt:lpstr>PowerPoint Presentation</vt:lpstr>
      <vt:lpstr>PowerPoint Presentation</vt:lpstr>
      <vt:lpstr>PowerPoint Presentation</vt:lpstr>
      <vt:lpstr>PowerPoint Presentation</vt:lpstr>
      <vt:lpstr>PowerPoint Presentation</vt:lpstr>
      <vt:lpstr>PowerPoint Presentation</vt:lpstr>
      <vt:lpstr>Implications for Practice</vt:lpstr>
      <vt:lpstr>Implications for Research</vt:lpstr>
      <vt:lpstr>Implications for Policy</vt:lpstr>
      <vt:lpstr>Key questions for consideration</vt:lpstr>
      <vt:lpstr>Country Panel: What’s Working?</vt:lpstr>
      <vt:lpstr>PowerPoint Presentation</vt:lpstr>
      <vt:lpstr>Workshop #3:  The Role of Emerging Technologies</vt:lpstr>
      <vt:lpstr>Conclusions:  The Role of Emerging Technologies</vt:lpstr>
    </vt:vector>
  </TitlesOfParts>
  <Company>University of Jyväskylä</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Emerging Technologies:  A Synthesis of Country Papers</dc:title>
  <dc:creator>Vuorinen Raimo</dc:creator>
  <cp:lastModifiedBy>Brianna Harrington</cp:lastModifiedBy>
  <cp:revision>109</cp:revision>
  <cp:lastPrinted>2015-06-12T22:34:13Z</cp:lastPrinted>
  <dcterms:created xsi:type="dcterms:W3CDTF">2015-05-21T08:22:21Z</dcterms:created>
  <dcterms:modified xsi:type="dcterms:W3CDTF">2015-06-23T14:26:24Z</dcterms:modified>
</cp:coreProperties>
</file>