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15" r:id="rId2"/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95" r:id="rId12"/>
  </p:sldIdLst>
  <p:sldSz cx="9144000" cy="6858000" type="screen4x3"/>
  <p:notesSz cx="6858000" cy="92964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04C"/>
    <a:srgbClr val="EFBE5B"/>
    <a:srgbClr val="FBC24F"/>
    <a:srgbClr val="E4E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39" autoAdjust="0"/>
  </p:normalViewPr>
  <p:slideViewPr>
    <p:cSldViewPr>
      <p:cViewPr varScale="1">
        <p:scale>
          <a:sx n="55" d="100"/>
          <a:sy n="55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E06B6-CF1E-4DCC-9495-624F610A5596}" type="doc">
      <dgm:prSet loTypeId="urn:microsoft.com/office/officeart/2008/layout/CaptionedPicture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692FAA6-76EC-4FC4-81C8-9FC75966C71E}">
      <dgm:prSet phldrT="[Text]"/>
      <dgm:spPr/>
      <dgm:t>
        <a:bodyPr/>
        <a:lstStyle/>
        <a:p>
          <a:r>
            <a:rPr lang="en-CA" dirty="0" smtClean="0"/>
            <a:t>Research</a:t>
          </a:r>
          <a:endParaRPr lang="en-CA" dirty="0"/>
        </a:p>
      </dgm:t>
    </dgm:pt>
    <dgm:pt modelId="{FDC858F2-0F71-42BA-87FE-BF3D0D9D76BA}" type="parTrans" cxnId="{AB81AA11-E75C-4AD5-9313-9CA0CB45F4D5}">
      <dgm:prSet/>
      <dgm:spPr/>
      <dgm:t>
        <a:bodyPr/>
        <a:lstStyle/>
        <a:p>
          <a:endParaRPr lang="en-CA"/>
        </a:p>
      </dgm:t>
    </dgm:pt>
    <dgm:pt modelId="{EFDDDF17-20E9-41B6-802A-28480F7A4E6C}" type="sibTrans" cxnId="{AB81AA11-E75C-4AD5-9313-9CA0CB45F4D5}">
      <dgm:prSet/>
      <dgm:spPr/>
      <dgm:t>
        <a:bodyPr/>
        <a:lstStyle/>
        <a:p>
          <a:endParaRPr lang="en-CA"/>
        </a:p>
      </dgm:t>
    </dgm:pt>
    <dgm:pt modelId="{176BAC7A-FB02-4BB9-B042-33AD39A2267A}">
      <dgm:prSet phldrT="[Text]"/>
      <dgm:spPr/>
      <dgm:t>
        <a:bodyPr/>
        <a:lstStyle/>
        <a:p>
          <a:r>
            <a:rPr lang="en-CA" dirty="0" smtClean="0"/>
            <a:t>Practitioners</a:t>
          </a:r>
          <a:endParaRPr lang="en-CA" dirty="0"/>
        </a:p>
      </dgm:t>
    </dgm:pt>
    <dgm:pt modelId="{9DA943C4-E7EA-4A2E-B71E-704E8A56EFFD}" type="parTrans" cxnId="{AEE64804-882E-452E-95FC-DB0E00A0F21E}">
      <dgm:prSet/>
      <dgm:spPr/>
      <dgm:t>
        <a:bodyPr/>
        <a:lstStyle/>
        <a:p>
          <a:endParaRPr lang="en-CA"/>
        </a:p>
      </dgm:t>
    </dgm:pt>
    <dgm:pt modelId="{8F03C502-7795-4D89-B255-EED213E8E83A}" type="sibTrans" cxnId="{AEE64804-882E-452E-95FC-DB0E00A0F21E}">
      <dgm:prSet/>
      <dgm:spPr/>
      <dgm:t>
        <a:bodyPr/>
        <a:lstStyle/>
        <a:p>
          <a:endParaRPr lang="en-CA"/>
        </a:p>
      </dgm:t>
    </dgm:pt>
    <dgm:pt modelId="{13993163-2A92-477D-B2D5-0E2E5771F2E0}">
      <dgm:prSet phldrT="[Text]"/>
      <dgm:spPr/>
      <dgm:t>
        <a:bodyPr/>
        <a:lstStyle/>
        <a:p>
          <a:r>
            <a:rPr lang="en-CA" dirty="0" smtClean="0"/>
            <a:t>Ethics</a:t>
          </a:r>
          <a:endParaRPr lang="en-CA" dirty="0"/>
        </a:p>
      </dgm:t>
    </dgm:pt>
    <dgm:pt modelId="{DBC49F26-EF81-423C-8BF1-6493E754DCFC}" type="parTrans" cxnId="{7690B0BB-5A59-4E8C-A5E5-17CF8B219DCC}">
      <dgm:prSet/>
      <dgm:spPr/>
      <dgm:t>
        <a:bodyPr/>
        <a:lstStyle/>
        <a:p>
          <a:endParaRPr lang="en-CA"/>
        </a:p>
      </dgm:t>
    </dgm:pt>
    <dgm:pt modelId="{BD10404D-E624-44CD-960F-832A4A3C3D41}" type="sibTrans" cxnId="{7690B0BB-5A59-4E8C-A5E5-17CF8B219DCC}">
      <dgm:prSet/>
      <dgm:spPr/>
      <dgm:t>
        <a:bodyPr/>
        <a:lstStyle/>
        <a:p>
          <a:endParaRPr lang="en-CA"/>
        </a:p>
      </dgm:t>
    </dgm:pt>
    <dgm:pt modelId="{29DE936E-4CF9-486F-BA53-6A5284ACD79A}" type="pres">
      <dgm:prSet presAssocID="{46CE06B6-CF1E-4DCC-9495-624F610A559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CA"/>
        </a:p>
      </dgm:t>
    </dgm:pt>
    <dgm:pt modelId="{91F46517-3D47-4CD5-852C-B6F36068043C}" type="pres">
      <dgm:prSet presAssocID="{6692FAA6-76EC-4FC4-81C8-9FC75966C71E}" presName="composite" presStyleCnt="0">
        <dgm:presLayoutVars>
          <dgm:chMax val="1"/>
          <dgm:chPref val="1"/>
        </dgm:presLayoutVars>
      </dgm:prSet>
      <dgm:spPr/>
    </dgm:pt>
    <dgm:pt modelId="{9C8C9229-4658-4459-B97F-B40D7518689A}" type="pres">
      <dgm:prSet presAssocID="{6692FAA6-76EC-4FC4-81C8-9FC75966C71E}" presName="Accent" presStyleLbl="trAlignAcc1" presStyleIdx="0" presStyleCnt="3">
        <dgm:presLayoutVars>
          <dgm:chMax val="0"/>
          <dgm:chPref val="0"/>
        </dgm:presLayoutVars>
      </dgm:prSet>
      <dgm:spPr/>
    </dgm:pt>
    <dgm:pt modelId="{72BE8903-5735-4221-979D-0C02F6CAA983}" type="pres">
      <dgm:prSet presAssocID="{6692FAA6-76EC-4FC4-81C8-9FC75966C71E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6E10271A-8BBC-48BD-83EC-E282D7EA2679}" type="pres">
      <dgm:prSet presAssocID="{6692FAA6-76EC-4FC4-81C8-9FC75966C71E}" presName="ChildComposite" presStyleCnt="0"/>
      <dgm:spPr/>
    </dgm:pt>
    <dgm:pt modelId="{55756B5E-3453-4F7E-9E36-70575BB90C6C}" type="pres">
      <dgm:prSet presAssocID="{6692FAA6-76EC-4FC4-81C8-9FC75966C71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60EAE94-5955-4EB5-B515-486E75DCBF35}" type="pres">
      <dgm:prSet presAssocID="{6692FAA6-76EC-4FC4-81C8-9FC75966C71E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44C7974-FF2F-4946-8721-0D4CCF54482C}" type="pres">
      <dgm:prSet presAssocID="{EFDDDF17-20E9-41B6-802A-28480F7A4E6C}" presName="sibTrans" presStyleCnt="0"/>
      <dgm:spPr/>
    </dgm:pt>
    <dgm:pt modelId="{9C80BAD4-BD57-4D76-ADCE-41B6582C453A}" type="pres">
      <dgm:prSet presAssocID="{176BAC7A-FB02-4BB9-B042-33AD39A2267A}" presName="composite" presStyleCnt="0">
        <dgm:presLayoutVars>
          <dgm:chMax val="1"/>
          <dgm:chPref val="1"/>
        </dgm:presLayoutVars>
      </dgm:prSet>
      <dgm:spPr/>
    </dgm:pt>
    <dgm:pt modelId="{123BB63B-4AE0-4B16-86EA-EEBAE94AA98B}" type="pres">
      <dgm:prSet presAssocID="{176BAC7A-FB02-4BB9-B042-33AD39A2267A}" presName="Accent" presStyleLbl="trAlignAcc1" presStyleIdx="1" presStyleCnt="3">
        <dgm:presLayoutVars>
          <dgm:chMax val="0"/>
          <dgm:chPref val="0"/>
        </dgm:presLayoutVars>
      </dgm:prSet>
      <dgm:spPr/>
    </dgm:pt>
    <dgm:pt modelId="{ED1610B1-528F-4A43-8496-9F8977AE5DA8}" type="pres">
      <dgm:prSet presAssocID="{176BAC7A-FB02-4BB9-B042-33AD39A2267A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E847F255-13F4-4427-B957-92B94447D900}" type="pres">
      <dgm:prSet presAssocID="{176BAC7A-FB02-4BB9-B042-33AD39A2267A}" presName="ChildComposite" presStyleCnt="0"/>
      <dgm:spPr/>
    </dgm:pt>
    <dgm:pt modelId="{51BEA408-44F1-4EB9-8C01-E2E880B38138}" type="pres">
      <dgm:prSet presAssocID="{176BAC7A-FB02-4BB9-B042-33AD39A2267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EF39504-E167-48D7-9A10-26DBBAF55FD2}" type="pres">
      <dgm:prSet presAssocID="{176BAC7A-FB02-4BB9-B042-33AD39A2267A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DC4727D-2C83-45D3-8ED6-237AA7E207ED}" type="pres">
      <dgm:prSet presAssocID="{8F03C502-7795-4D89-B255-EED213E8E83A}" presName="sibTrans" presStyleCnt="0"/>
      <dgm:spPr/>
    </dgm:pt>
    <dgm:pt modelId="{32D57C95-F5D6-403C-A1B4-1F112747DD3F}" type="pres">
      <dgm:prSet presAssocID="{13993163-2A92-477D-B2D5-0E2E5771F2E0}" presName="composite" presStyleCnt="0">
        <dgm:presLayoutVars>
          <dgm:chMax val="1"/>
          <dgm:chPref val="1"/>
        </dgm:presLayoutVars>
      </dgm:prSet>
      <dgm:spPr/>
    </dgm:pt>
    <dgm:pt modelId="{827A0977-FC3C-48EF-A54B-3A5594FC3FA6}" type="pres">
      <dgm:prSet presAssocID="{13993163-2A92-477D-B2D5-0E2E5771F2E0}" presName="Accent" presStyleLbl="trAlignAcc1" presStyleIdx="2" presStyleCnt="3">
        <dgm:presLayoutVars>
          <dgm:chMax val="0"/>
          <dgm:chPref val="0"/>
        </dgm:presLayoutVars>
      </dgm:prSet>
      <dgm:spPr/>
    </dgm:pt>
    <dgm:pt modelId="{E38A81C2-BC24-4F2E-8B12-E04187A7BD40}" type="pres">
      <dgm:prSet presAssocID="{13993163-2A92-477D-B2D5-0E2E5771F2E0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77915ED5-BA3A-4655-942B-E82BF11F9080}" type="pres">
      <dgm:prSet presAssocID="{13993163-2A92-477D-B2D5-0E2E5771F2E0}" presName="ChildComposite" presStyleCnt="0"/>
      <dgm:spPr/>
    </dgm:pt>
    <dgm:pt modelId="{6E1D01B1-D29B-4B4B-9CFD-4E17F31A939B}" type="pres">
      <dgm:prSet presAssocID="{13993163-2A92-477D-B2D5-0E2E5771F2E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6662812-9524-457A-B3AF-325D8E390A04}" type="pres">
      <dgm:prSet presAssocID="{13993163-2A92-477D-B2D5-0E2E5771F2E0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4636DC7-FA02-45B3-A64C-11A18F4086F5}" type="presOf" srcId="{176BAC7A-FB02-4BB9-B042-33AD39A2267A}" destId="{4EF39504-E167-48D7-9A10-26DBBAF55FD2}" srcOrd="0" destOrd="0" presId="urn:microsoft.com/office/officeart/2008/layout/CaptionedPictures"/>
    <dgm:cxn modelId="{DB1356EA-452E-4900-BBA1-F1FF285B4AEA}" type="presOf" srcId="{13993163-2A92-477D-B2D5-0E2E5771F2E0}" destId="{86662812-9524-457A-B3AF-325D8E390A04}" srcOrd="0" destOrd="0" presId="urn:microsoft.com/office/officeart/2008/layout/CaptionedPictures"/>
    <dgm:cxn modelId="{7690B0BB-5A59-4E8C-A5E5-17CF8B219DCC}" srcId="{46CE06B6-CF1E-4DCC-9495-624F610A5596}" destId="{13993163-2A92-477D-B2D5-0E2E5771F2E0}" srcOrd="2" destOrd="0" parTransId="{DBC49F26-EF81-423C-8BF1-6493E754DCFC}" sibTransId="{BD10404D-E624-44CD-960F-832A4A3C3D41}"/>
    <dgm:cxn modelId="{AB81AA11-E75C-4AD5-9313-9CA0CB45F4D5}" srcId="{46CE06B6-CF1E-4DCC-9495-624F610A5596}" destId="{6692FAA6-76EC-4FC4-81C8-9FC75966C71E}" srcOrd="0" destOrd="0" parTransId="{FDC858F2-0F71-42BA-87FE-BF3D0D9D76BA}" sibTransId="{EFDDDF17-20E9-41B6-802A-28480F7A4E6C}"/>
    <dgm:cxn modelId="{AEE64804-882E-452E-95FC-DB0E00A0F21E}" srcId="{46CE06B6-CF1E-4DCC-9495-624F610A5596}" destId="{176BAC7A-FB02-4BB9-B042-33AD39A2267A}" srcOrd="1" destOrd="0" parTransId="{9DA943C4-E7EA-4A2E-B71E-704E8A56EFFD}" sibTransId="{8F03C502-7795-4D89-B255-EED213E8E83A}"/>
    <dgm:cxn modelId="{D9B3BD63-8DE1-42AA-8A63-C28FA5FB5753}" type="presOf" srcId="{46CE06B6-CF1E-4DCC-9495-624F610A5596}" destId="{29DE936E-4CF9-486F-BA53-6A5284ACD79A}" srcOrd="0" destOrd="0" presId="urn:microsoft.com/office/officeart/2008/layout/CaptionedPictures"/>
    <dgm:cxn modelId="{601F1959-A7A7-4ABD-8035-D9C3E389CE75}" type="presOf" srcId="{6692FAA6-76EC-4FC4-81C8-9FC75966C71E}" destId="{860EAE94-5955-4EB5-B515-486E75DCBF35}" srcOrd="0" destOrd="0" presId="urn:microsoft.com/office/officeart/2008/layout/CaptionedPictures"/>
    <dgm:cxn modelId="{A3BF9335-4CBC-48D2-B1A2-EFEE07EB3206}" type="presParOf" srcId="{29DE936E-4CF9-486F-BA53-6A5284ACD79A}" destId="{91F46517-3D47-4CD5-852C-B6F36068043C}" srcOrd="0" destOrd="0" presId="urn:microsoft.com/office/officeart/2008/layout/CaptionedPictures"/>
    <dgm:cxn modelId="{E074EB54-8B12-4FE2-9CE0-D2877A11FCDB}" type="presParOf" srcId="{91F46517-3D47-4CD5-852C-B6F36068043C}" destId="{9C8C9229-4658-4459-B97F-B40D7518689A}" srcOrd="0" destOrd="0" presId="urn:microsoft.com/office/officeart/2008/layout/CaptionedPictures"/>
    <dgm:cxn modelId="{7EEB1E5B-0F15-435F-B2E3-3BA14DE65B1B}" type="presParOf" srcId="{91F46517-3D47-4CD5-852C-B6F36068043C}" destId="{72BE8903-5735-4221-979D-0C02F6CAA983}" srcOrd="1" destOrd="0" presId="urn:microsoft.com/office/officeart/2008/layout/CaptionedPictures"/>
    <dgm:cxn modelId="{E0A0BE5C-2373-4A19-A0E5-A29CDEAFAE98}" type="presParOf" srcId="{91F46517-3D47-4CD5-852C-B6F36068043C}" destId="{6E10271A-8BBC-48BD-83EC-E282D7EA2679}" srcOrd="2" destOrd="0" presId="urn:microsoft.com/office/officeart/2008/layout/CaptionedPictures"/>
    <dgm:cxn modelId="{4B6822CE-2180-4839-B1E6-51E240733C6D}" type="presParOf" srcId="{6E10271A-8BBC-48BD-83EC-E282D7EA2679}" destId="{55756B5E-3453-4F7E-9E36-70575BB90C6C}" srcOrd="0" destOrd="0" presId="urn:microsoft.com/office/officeart/2008/layout/CaptionedPictures"/>
    <dgm:cxn modelId="{E0F2634C-17D5-4BCD-9BA3-A3A31D6909C6}" type="presParOf" srcId="{6E10271A-8BBC-48BD-83EC-E282D7EA2679}" destId="{860EAE94-5955-4EB5-B515-486E75DCBF35}" srcOrd="1" destOrd="0" presId="urn:microsoft.com/office/officeart/2008/layout/CaptionedPictures"/>
    <dgm:cxn modelId="{2E2D9EA5-CBD0-476A-B1D7-6F9F40EA7223}" type="presParOf" srcId="{29DE936E-4CF9-486F-BA53-6A5284ACD79A}" destId="{844C7974-FF2F-4946-8721-0D4CCF54482C}" srcOrd="1" destOrd="0" presId="urn:microsoft.com/office/officeart/2008/layout/CaptionedPictures"/>
    <dgm:cxn modelId="{1239BB5A-C212-4BAB-A1FF-5DF796CF7293}" type="presParOf" srcId="{29DE936E-4CF9-486F-BA53-6A5284ACD79A}" destId="{9C80BAD4-BD57-4D76-ADCE-41B6582C453A}" srcOrd="2" destOrd="0" presId="urn:microsoft.com/office/officeart/2008/layout/CaptionedPictures"/>
    <dgm:cxn modelId="{8267E8B2-0B0E-4046-9547-51E7828A2144}" type="presParOf" srcId="{9C80BAD4-BD57-4D76-ADCE-41B6582C453A}" destId="{123BB63B-4AE0-4B16-86EA-EEBAE94AA98B}" srcOrd="0" destOrd="0" presId="urn:microsoft.com/office/officeart/2008/layout/CaptionedPictures"/>
    <dgm:cxn modelId="{FFEDBBFF-D2F9-4E9B-B14A-A2297308DF95}" type="presParOf" srcId="{9C80BAD4-BD57-4D76-ADCE-41B6582C453A}" destId="{ED1610B1-528F-4A43-8496-9F8977AE5DA8}" srcOrd="1" destOrd="0" presId="urn:microsoft.com/office/officeart/2008/layout/CaptionedPictures"/>
    <dgm:cxn modelId="{21B40C2B-9736-4AE8-8666-6C28BAD1C27B}" type="presParOf" srcId="{9C80BAD4-BD57-4D76-ADCE-41B6582C453A}" destId="{E847F255-13F4-4427-B957-92B94447D900}" srcOrd="2" destOrd="0" presId="urn:microsoft.com/office/officeart/2008/layout/CaptionedPictures"/>
    <dgm:cxn modelId="{E57B56FC-7118-48BD-B9BB-FDA538E351ED}" type="presParOf" srcId="{E847F255-13F4-4427-B957-92B94447D900}" destId="{51BEA408-44F1-4EB9-8C01-E2E880B38138}" srcOrd="0" destOrd="0" presId="urn:microsoft.com/office/officeart/2008/layout/CaptionedPictures"/>
    <dgm:cxn modelId="{1A6427C2-9839-47AF-AF9A-B61022B33B2C}" type="presParOf" srcId="{E847F255-13F4-4427-B957-92B94447D900}" destId="{4EF39504-E167-48D7-9A10-26DBBAF55FD2}" srcOrd="1" destOrd="0" presId="urn:microsoft.com/office/officeart/2008/layout/CaptionedPictures"/>
    <dgm:cxn modelId="{1F2F04BE-4EDC-478F-9858-8A55E917F75E}" type="presParOf" srcId="{29DE936E-4CF9-486F-BA53-6A5284ACD79A}" destId="{BDC4727D-2C83-45D3-8ED6-237AA7E207ED}" srcOrd="3" destOrd="0" presId="urn:microsoft.com/office/officeart/2008/layout/CaptionedPictures"/>
    <dgm:cxn modelId="{E025E972-4FF3-4177-B60D-FDCAEA13E469}" type="presParOf" srcId="{29DE936E-4CF9-486F-BA53-6A5284ACD79A}" destId="{32D57C95-F5D6-403C-A1B4-1F112747DD3F}" srcOrd="4" destOrd="0" presId="urn:microsoft.com/office/officeart/2008/layout/CaptionedPictures"/>
    <dgm:cxn modelId="{6D8ACB99-35DC-400E-A225-960333C4E2AB}" type="presParOf" srcId="{32D57C95-F5D6-403C-A1B4-1F112747DD3F}" destId="{827A0977-FC3C-48EF-A54B-3A5594FC3FA6}" srcOrd="0" destOrd="0" presId="urn:microsoft.com/office/officeart/2008/layout/CaptionedPictures"/>
    <dgm:cxn modelId="{A2DA72F0-D42B-4FC3-A996-D6FB9FBE1EDE}" type="presParOf" srcId="{32D57C95-F5D6-403C-A1B4-1F112747DD3F}" destId="{E38A81C2-BC24-4F2E-8B12-E04187A7BD40}" srcOrd="1" destOrd="0" presId="urn:microsoft.com/office/officeart/2008/layout/CaptionedPictures"/>
    <dgm:cxn modelId="{31A9BC52-D92D-4B3A-BC10-51B6D8524953}" type="presParOf" srcId="{32D57C95-F5D6-403C-A1B4-1F112747DD3F}" destId="{77915ED5-BA3A-4655-942B-E82BF11F9080}" srcOrd="2" destOrd="0" presId="urn:microsoft.com/office/officeart/2008/layout/CaptionedPictures"/>
    <dgm:cxn modelId="{8043D316-9602-4F76-8950-8A7C444F6B59}" type="presParOf" srcId="{77915ED5-BA3A-4655-942B-E82BF11F9080}" destId="{6E1D01B1-D29B-4B4B-9CFD-4E17F31A939B}" srcOrd="0" destOrd="0" presId="urn:microsoft.com/office/officeart/2008/layout/CaptionedPictures"/>
    <dgm:cxn modelId="{1323B3FD-A275-4307-99F6-25DDAD9F157B}" type="presParOf" srcId="{77915ED5-BA3A-4655-942B-E82BF11F9080}" destId="{86662812-9524-457A-B3AF-325D8E390A0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9229-4658-4459-B97F-B40D7518689A}">
      <dsp:nvSpPr>
        <dsp:cNvPr id="0" name=""/>
        <dsp:cNvSpPr/>
      </dsp:nvSpPr>
      <dsp:spPr>
        <a:xfrm>
          <a:off x="4195" y="1375591"/>
          <a:ext cx="2499130" cy="29401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BE8903-5735-4221-979D-0C02F6CAA983}">
      <dsp:nvSpPr>
        <dsp:cNvPr id="0" name=""/>
        <dsp:cNvSpPr/>
      </dsp:nvSpPr>
      <dsp:spPr>
        <a:xfrm>
          <a:off x="129152" y="1493197"/>
          <a:ext cx="2249217" cy="19110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60EAE94-5955-4EB5-B515-486E75DCBF35}">
      <dsp:nvSpPr>
        <dsp:cNvPr id="0" name=""/>
        <dsp:cNvSpPr/>
      </dsp:nvSpPr>
      <dsp:spPr>
        <a:xfrm>
          <a:off x="129152" y="3404297"/>
          <a:ext cx="2249217" cy="793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kern="1200" dirty="0" smtClean="0"/>
            <a:t>Research</a:t>
          </a:r>
          <a:endParaRPr lang="en-CA" sz="3000" kern="1200" dirty="0"/>
        </a:p>
      </dsp:txBody>
      <dsp:txXfrm>
        <a:off x="129152" y="3404297"/>
        <a:ext cx="2249217" cy="793841"/>
      </dsp:txXfrm>
    </dsp:sp>
    <dsp:sp modelId="{123BB63B-4AE0-4B16-86EA-EEBAE94AA98B}">
      <dsp:nvSpPr>
        <dsp:cNvPr id="0" name=""/>
        <dsp:cNvSpPr/>
      </dsp:nvSpPr>
      <dsp:spPr>
        <a:xfrm>
          <a:off x="2935754" y="1375591"/>
          <a:ext cx="2499130" cy="29401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1610B1-528F-4A43-8496-9F8977AE5DA8}">
      <dsp:nvSpPr>
        <dsp:cNvPr id="0" name=""/>
        <dsp:cNvSpPr/>
      </dsp:nvSpPr>
      <dsp:spPr>
        <a:xfrm>
          <a:off x="3060710" y="1493197"/>
          <a:ext cx="2249217" cy="191109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F39504-E167-48D7-9A10-26DBBAF55FD2}">
      <dsp:nvSpPr>
        <dsp:cNvPr id="0" name=""/>
        <dsp:cNvSpPr/>
      </dsp:nvSpPr>
      <dsp:spPr>
        <a:xfrm>
          <a:off x="3060710" y="3404297"/>
          <a:ext cx="2249217" cy="793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kern="1200" dirty="0" smtClean="0"/>
            <a:t>Practitioners</a:t>
          </a:r>
          <a:endParaRPr lang="en-CA" sz="3000" kern="1200" dirty="0"/>
        </a:p>
      </dsp:txBody>
      <dsp:txXfrm>
        <a:off x="3060710" y="3404297"/>
        <a:ext cx="2249217" cy="793841"/>
      </dsp:txXfrm>
    </dsp:sp>
    <dsp:sp modelId="{827A0977-FC3C-48EF-A54B-3A5594FC3FA6}">
      <dsp:nvSpPr>
        <dsp:cNvPr id="0" name=""/>
        <dsp:cNvSpPr/>
      </dsp:nvSpPr>
      <dsp:spPr>
        <a:xfrm>
          <a:off x="5867313" y="1375591"/>
          <a:ext cx="2499130" cy="29401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8A81C2-BC24-4F2E-8B12-E04187A7BD40}">
      <dsp:nvSpPr>
        <dsp:cNvPr id="0" name=""/>
        <dsp:cNvSpPr/>
      </dsp:nvSpPr>
      <dsp:spPr>
        <a:xfrm>
          <a:off x="5992269" y="1493197"/>
          <a:ext cx="2249217" cy="191109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6662812-9524-457A-B3AF-325D8E390A04}">
      <dsp:nvSpPr>
        <dsp:cNvPr id="0" name=""/>
        <dsp:cNvSpPr/>
      </dsp:nvSpPr>
      <dsp:spPr>
        <a:xfrm>
          <a:off x="5992269" y="3404297"/>
          <a:ext cx="2249217" cy="793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kern="1200" dirty="0" smtClean="0"/>
            <a:t>Ethics</a:t>
          </a:r>
          <a:endParaRPr lang="en-CA" sz="3000" kern="1200" dirty="0"/>
        </a:p>
      </dsp:txBody>
      <dsp:txXfrm>
        <a:off x="5992269" y="3404297"/>
        <a:ext cx="2249217" cy="793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E61B6-1021-4237-95BA-32C21DF15441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9142C-D4CE-4D77-A0A1-49396B1F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8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0013E-C488-4992-B40D-4196BBB9EF30}" type="datetimeFigureOut">
              <a:rPr lang="fi-FI" smtClean="0"/>
              <a:pPr/>
              <a:t>23.6.2015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0FAEE-C96E-4E76-890B-37EEC39CC8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61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90A13-AD69-400F-B3D6-DD241C4C497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8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90A13-AD69-400F-B3D6-DD241C4C497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90A13-AD69-400F-B3D6-DD241C4C497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Facebook is 3</a:t>
            </a:r>
            <a:r>
              <a:rPr lang="en-CA" baseline="30000" dirty="0" smtClean="0"/>
              <a:t>rd</a:t>
            </a:r>
            <a:r>
              <a:rPr lang="en-CA" dirty="0" smtClean="0"/>
              <a:t> largest </a:t>
            </a:r>
          </a:p>
          <a:p>
            <a:r>
              <a:rPr lang="en-CA" dirty="0" smtClean="0"/>
              <a:t>3.5 x 10</a:t>
            </a:r>
            <a:r>
              <a:rPr lang="en-CA" baseline="0" dirty="0" smtClean="0"/>
              <a:t> to the 21</a:t>
            </a:r>
            <a:r>
              <a:rPr lang="en-CA" baseline="30000" dirty="0" smtClean="0"/>
              <a:t>st</a:t>
            </a:r>
            <a:r>
              <a:rPr lang="en-CA" baseline="0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90A13-AD69-400F-B3D6-DD241C4C497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4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90A13-AD69-400F-B3D6-DD241C4C497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72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90A13-AD69-400F-B3D6-DD241C4C497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23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90A13-AD69-400F-B3D6-DD241C4C49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6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9D23-7CC5-41A0-80BC-BA4FBB245AD6}" type="datetimeFigureOut">
              <a:rPr lang="fi-FI" smtClean="0"/>
              <a:pPr/>
              <a:t>23.6.2015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75A-B05F-467B-A2BB-542ADCE0AE7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78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9D23-7CC5-41A0-80BC-BA4FBB245AD6}" type="datetimeFigureOut">
              <a:rPr lang="fi-FI" smtClean="0"/>
              <a:pPr/>
              <a:t>23.6.2015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75A-B05F-467B-A2BB-542ADCE0AE7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717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9D23-7CC5-41A0-80BC-BA4FBB245AD6}" type="datetimeFigureOut">
              <a:rPr lang="fi-FI" smtClean="0"/>
              <a:pPr/>
              <a:t>23.6.2015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75A-B05F-467B-A2BB-542ADCE0AE7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684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5805264"/>
            <a:ext cx="2249424" cy="961296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5805264"/>
            <a:ext cx="6784848" cy="95215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582888"/>
            <a:ext cx="6477000" cy="2150368"/>
          </a:xfrm>
        </p:spPr>
        <p:txBody>
          <a:bodyPr anchor="b"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5877272"/>
            <a:ext cx="6705600" cy="85856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" y="5877272"/>
            <a:ext cx="2195736" cy="88014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365760" indent="0">
              <a:buNone/>
              <a:defRPr/>
            </a:lvl2pPr>
            <a:lvl3pPr marL="685800" indent="0">
              <a:buNone/>
              <a:defRPr/>
            </a:lvl3pPr>
            <a:lvl4pPr marL="1143000" indent="0">
              <a:buNone/>
              <a:defRPr/>
            </a:lvl4pPr>
            <a:lvl5pPr marL="16002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897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27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9D23-7CC5-41A0-80BC-BA4FBB245AD6}" type="datetimeFigureOut">
              <a:rPr lang="fi-FI" smtClean="0"/>
              <a:pPr/>
              <a:t>23.6.2015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75A-B05F-467B-A2BB-542ADCE0AE7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21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9D23-7CC5-41A0-80BC-BA4FBB245AD6}" type="datetimeFigureOut">
              <a:rPr lang="fi-FI" smtClean="0"/>
              <a:pPr/>
              <a:t>23.6.2015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75A-B05F-467B-A2BB-542ADCE0AE7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366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9D23-7CC5-41A0-80BC-BA4FBB245AD6}" type="datetimeFigureOut">
              <a:rPr lang="fi-FI" smtClean="0"/>
              <a:pPr/>
              <a:t>23.6.2015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75A-B05F-467B-A2BB-542ADCE0AE7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746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9D23-7CC5-41A0-80BC-BA4FBB245AD6}" type="datetimeFigureOut">
              <a:rPr lang="fi-FI" smtClean="0"/>
              <a:pPr/>
              <a:t>23.6.2015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75A-B05F-467B-A2BB-542ADCE0AE7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416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9D23-7CC5-41A0-80BC-BA4FBB245AD6}" type="datetimeFigureOut">
              <a:rPr lang="fi-FI" smtClean="0"/>
              <a:pPr/>
              <a:t>23.6.2015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75A-B05F-467B-A2BB-542ADCE0AE7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72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9D23-7CC5-41A0-80BC-BA4FBB245AD6}" type="datetimeFigureOut">
              <a:rPr lang="fi-FI" smtClean="0"/>
              <a:pPr/>
              <a:t>23.6.2015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75A-B05F-467B-A2BB-542ADCE0AE7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509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9D23-7CC5-41A0-80BC-BA4FBB245AD6}" type="datetimeFigureOut">
              <a:rPr lang="fi-FI" smtClean="0"/>
              <a:pPr/>
              <a:t>23.6.2015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75A-B05F-467B-A2BB-542ADCE0AE7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73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9D23-7CC5-41A0-80BC-BA4FBB245AD6}" type="datetimeFigureOut">
              <a:rPr lang="fi-FI" smtClean="0"/>
              <a:pPr/>
              <a:t>23.6.2015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75A-B05F-467B-A2BB-542ADCE0AE7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614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A9D23-7CC5-41A0-80BC-BA4FBB245AD6}" type="datetimeFigureOut">
              <a:rPr lang="fi-FI" smtClean="0"/>
              <a:pPr/>
              <a:t>23.6.2015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6E75A-B05F-467B-A2BB-542ADCE0AE7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765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pendent.co.uk/life-style/gadgets-and-tech/news/there-are-officially-more-mobile-devices-than-people-in-the-world-9780518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aresocial.net/blog/2014/01/social-digital-mobile-worldwide-201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7053709" cy="2497013"/>
          </a:xfrm>
        </p:spPr>
      </p:pic>
    </p:spTree>
    <p:extLst>
      <p:ext uri="{BB962C8B-B14F-4D97-AF65-F5344CB8AC3E}">
        <p14:creationId xmlns:p14="http://schemas.microsoft.com/office/powerpoint/2010/main" val="40970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"/>
            <a:ext cx="9144000" cy="68517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4581128"/>
            <a:ext cx="8964488" cy="18029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codes were reviewed</a:t>
            </a:r>
          </a:p>
          <a:p>
            <a:pPr marL="0" indent="0">
              <a:buNone/>
            </a:pPr>
            <a:r>
              <a:rPr lang="en-CA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made some reference to technology</a:t>
            </a:r>
          </a:p>
          <a:p>
            <a:pPr marL="0" indent="0">
              <a:buNone/>
            </a:pPr>
            <a:r>
              <a:rPr lang="en-CA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specifically referred to online services and social media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50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781128"/>
          </a:xfrm>
        </p:spPr>
        <p:txBody>
          <a:bodyPr>
            <a:normAutofit fontScale="70000" lnSpcReduction="20000"/>
          </a:bodyPr>
          <a:lstStyle/>
          <a:p>
            <a:r>
              <a:rPr lang="en-CA" dirty="0" err="1" smtClean="0"/>
              <a:t>Bimrose</a:t>
            </a:r>
            <a:r>
              <a:rPr lang="en-CA" dirty="0" smtClean="0"/>
              <a:t>, J. </a:t>
            </a:r>
            <a:r>
              <a:rPr lang="en-CA" dirty="0" err="1" smtClean="0"/>
              <a:t>Kettunen</a:t>
            </a:r>
            <a:r>
              <a:rPr lang="en-CA" dirty="0" smtClean="0"/>
              <a:t>, J., &amp; Goddard, T. (2014). ICT – the new frontier? Pushing the boundaries of career practice. </a:t>
            </a:r>
            <a:r>
              <a:rPr lang="en-CA" i="1" dirty="0" smtClean="0"/>
              <a:t>British Journal of Guidance &amp; Counselling</a:t>
            </a:r>
            <a:r>
              <a:rPr lang="en-CA" dirty="0" smtClean="0"/>
              <a:t>. </a:t>
            </a:r>
            <a:r>
              <a:rPr lang="en-CA" dirty="0" err="1"/>
              <a:t>d</a:t>
            </a:r>
            <a:r>
              <a:rPr lang="en-CA" dirty="0" err="1" smtClean="0"/>
              <a:t>oi</a:t>
            </a:r>
            <a:r>
              <a:rPr lang="en-CA" dirty="0" smtClean="0"/>
              <a:t>: 10.1080/03069885.2014.975677</a:t>
            </a:r>
          </a:p>
          <a:p>
            <a:r>
              <a:rPr lang="en-CA" dirty="0" smtClean="0"/>
              <a:t>Davies Boren, Z. (2014). </a:t>
            </a:r>
            <a:r>
              <a:rPr lang="en-CA" i="1" dirty="0" smtClean="0"/>
              <a:t>There </a:t>
            </a:r>
            <a:r>
              <a:rPr lang="en-CA" i="1" dirty="0"/>
              <a:t>are officially more mobile devices than people in the </a:t>
            </a:r>
            <a:r>
              <a:rPr lang="en-CA" i="1" dirty="0" smtClean="0"/>
              <a:t>world. </a:t>
            </a:r>
            <a:r>
              <a:rPr lang="en-CA" dirty="0" smtClean="0"/>
              <a:t>Retrieved from: </a:t>
            </a:r>
            <a:r>
              <a:rPr lang="en-CA" dirty="0" smtClean="0">
                <a:hlinkClick r:id="rId3"/>
              </a:rPr>
              <a:t>www.independent.co.uk/life-style/gadgets-and-tech/news/there-are-officially-more-mobile-devices-than-people-in-the-world-9780518.html</a:t>
            </a:r>
            <a:endParaRPr lang="en-CA" dirty="0" smtClean="0"/>
          </a:p>
          <a:p>
            <a:r>
              <a:rPr lang="en-CA" dirty="0" smtClean="0"/>
              <a:t>Kemp, S. (2014). </a:t>
            </a:r>
            <a:r>
              <a:rPr lang="en-CA" i="1" dirty="0" smtClean="0"/>
              <a:t>Social</a:t>
            </a:r>
            <a:r>
              <a:rPr lang="en-CA" i="1" dirty="0"/>
              <a:t>, </a:t>
            </a:r>
            <a:r>
              <a:rPr lang="en-CA" i="1" dirty="0" smtClean="0"/>
              <a:t>digital, and mobile </a:t>
            </a:r>
            <a:r>
              <a:rPr lang="en-CA" i="1" dirty="0"/>
              <a:t>w</a:t>
            </a:r>
            <a:r>
              <a:rPr lang="en-CA" i="1" dirty="0" smtClean="0"/>
              <a:t>orldwide </a:t>
            </a:r>
            <a:r>
              <a:rPr lang="en-CA" i="1" dirty="0"/>
              <a:t>in </a:t>
            </a:r>
            <a:r>
              <a:rPr lang="en-CA" i="1" dirty="0" smtClean="0"/>
              <a:t>2014.</a:t>
            </a:r>
            <a:r>
              <a:rPr lang="en-CA" dirty="0" smtClean="0"/>
              <a:t> Retrieved from: </a:t>
            </a:r>
            <a:r>
              <a:rPr lang="en-CA" dirty="0" smtClean="0">
                <a:hlinkClick r:id="rId4"/>
              </a:rPr>
              <a:t>http</a:t>
            </a:r>
            <a:r>
              <a:rPr lang="en-CA" dirty="0">
                <a:hlinkClick r:id="rId4"/>
              </a:rPr>
              <a:t>://wearesocial.net/blog/2014/01/social-digital-mobile-worldwide-2014</a:t>
            </a:r>
            <a:r>
              <a:rPr lang="en-CA" dirty="0" smtClean="0">
                <a:hlinkClick r:id="rId4"/>
              </a:rPr>
              <a:t>/</a:t>
            </a:r>
            <a:endParaRPr lang="en-CA" dirty="0" smtClean="0"/>
          </a:p>
          <a:p>
            <a:r>
              <a:rPr lang="en-CA" dirty="0" smtClean="0"/>
              <a:t>All photos purchased from iStock Photography</a:t>
            </a:r>
          </a:p>
          <a:p>
            <a:r>
              <a:rPr lang="en-CA" dirty="0" smtClean="0"/>
              <a:t>ICCDP 2015 Symposium Country and Synthesis Papers</a:t>
            </a:r>
          </a:p>
          <a:p>
            <a:r>
              <a:rPr lang="en-CA" dirty="0" smtClean="0"/>
              <a:t>International Centre for Career Development and Public Policy. (2011). Transformational technology report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31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6096000"/>
          </a:xfrm>
          <a:prstGeom prst="rect">
            <a:avLst/>
          </a:prstGeom>
        </p:spPr>
      </p:pic>
      <p:sp>
        <p:nvSpPr>
          <p:cNvPr id="25980" name="Rectangle 380"/>
          <p:cNvSpPr>
            <a:spLocks noChangeArrowheads="1"/>
          </p:cNvSpPr>
          <p:nvPr/>
        </p:nvSpPr>
        <p:spPr bwMode="auto">
          <a:xfrm>
            <a:off x="3204754" y="5902325"/>
            <a:ext cx="5917021" cy="69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ko-KR" sz="2000" dirty="0">
              <a:solidFill>
                <a:schemeClr val="bg1">
                  <a:lumMod val="5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5982" name="Rectangle 382"/>
          <p:cNvSpPr>
            <a:spLocks noGrp="1" noChangeArrowheads="1"/>
          </p:cNvSpPr>
          <p:nvPr>
            <p:ph type="ctrTitle"/>
          </p:nvPr>
        </p:nvSpPr>
        <p:spPr bwMode="black">
          <a:xfrm>
            <a:off x="-248" y="-30777"/>
            <a:ext cx="9067799" cy="141577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4800" b="1" dirty="0">
                <a:solidFill>
                  <a:schemeClr val="tx1"/>
                </a:solidFill>
              </a:rPr>
              <a:t>Technology in Career Practice: </a:t>
            </a:r>
            <a:r>
              <a:rPr lang="en-CA" sz="4800" b="1" dirty="0" smtClean="0">
                <a:solidFill>
                  <a:schemeClr val="tx1"/>
                </a:solidFill>
              </a:rPr>
              <a:t/>
            </a:r>
            <a:br>
              <a:rPr lang="en-CA" sz="4800" b="1" dirty="0" smtClean="0">
                <a:solidFill>
                  <a:schemeClr val="tx1"/>
                </a:solidFill>
              </a:rPr>
            </a:br>
            <a:r>
              <a:rPr lang="en-CA" sz="3800" b="1" dirty="0">
                <a:solidFill>
                  <a:schemeClr val="tx1"/>
                </a:solidFill>
              </a:rPr>
              <a:t>Embraced, Avoided, </a:t>
            </a:r>
            <a:r>
              <a:rPr lang="en-CA" sz="3800" b="1" dirty="0" smtClean="0">
                <a:solidFill>
                  <a:schemeClr val="tx1"/>
                </a:solidFill>
              </a:rPr>
              <a:t>or </a:t>
            </a:r>
            <a:r>
              <a:rPr lang="en-CA" sz="3800" b="1" dirty="0">
                <a:solidFill>
                  <a:schemeClr val="tx1"/>
                </a:solidFill>
              </a:rPr>
              <a:t>a Little Bit of Both</a:t>
            </a:r>
            <a:r>
              <a:rPr lang="en-CA" sz="3800" b="1" dirty="0" smtClean="0">
                <a:solidFill>
                  <a:schemeClr val="tx1"/>
                </a:solidFill>
              </a:rPr>
              <a:t>?</a:t>
            </a:r>
            <a:endParaRPr lang="en-CA" sz="3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</a:pPr>
            <a:r>
              <a:rPr lang="en-CA" sz="4400" dirty="0"/>
              <a:t>Dr. Deirdre Pickerell, CHRP, GCDF-i</a:t>
            </a:r>
          </a:p>
          <a:p>
            <a:pPr>
              <a:spcBef>
                <a:spcPts val="0"/>
              </a:spcBef>
            </a:pPr>
            <a:r>
              <a:rPr lang="en-CA" sz="4400" dirty="0"/>
              <a:t>Vice-President, Life Strategies Ltd.</a:t>
            </a:r>
          </a:p>
          <a:p>
            <a:pPr>
              <a:spcBef>
                <a:spcPts val="0"/>
              </a:spcBef>
            </a:pPr>
            <a:r>
              <a:rPr lang="en-CA" sz="4400" dirty="0"/>
              <a:t>Writing Lab Coordinator / Instructor, Yorkville University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CA" sz="2600" b="1" dirty="0"/>
              <a:t>Presented by</a:t>
            </a:r>
            <a:r>
              <a:rPr lang="en-CA" sz="2600" b="1" dirty="0" smtClean="0"/>
              <a:t>:</a:t>
            </a:r>
            <a:endParaRPr lang="en-CA" sz="2600" b="1" dirty="0"/>
          </a:p>
        </p:txBody>
      </p:sp>
      <p:pic>
        <p:nvPicPr>
          <p:cNvPr id="8" name="Picture 2" descr="http://www.is2015.org/wp-content/uploads/2015/01/ICCDPP-Symp-Logo-H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43" y="4797152"/>
            <a:ext cx="2605015" cy="92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46" y="523653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#ICCDPP2015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00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2492896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chemeClr val="bg1"/>
                </a:solidFill>
              </a:rPr>
              <a:t>Setting </a:t>
            </a:r>
            <a:br>
              <a:rPr lang="en-CA" sz="4400" b="1" dirty="0" smtClean="0">
                <a:solidFill>
                  <a:schemeClr val="bg1"/>
                </a:solidFill>
              </a:rPr>
            </a:br>
            <a:r>
              <a:rPr lang="en-CA" sz="4400" b="1" dirty="0" smtClean="0">
                <a:solidFill>
                  <a:schemeClr val="bg1"/>
                </a:solidFill>
              </a:rPr>
              <a:t>the Scene</a:t>
            </a:r>
            <a:endParaRPr lang="en-CA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2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5"/>
    </mc:Choice>
    <mc:Fallback xmlns="">
      <p:transition spd="slow" advTm="305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as-sg.wascdn.net/wp-content/uploads/2014/01/Slide00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r="1113" b="6951"/>
          <a:stretch/>
        </p:blipFill>
        <p:spPr bwMode="auto">
          <a:xfrm>
            <a:off x="-11088" y="0"/>
            <a:ext cx="9263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698435">
            <a:off x="1570996" y="287217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</a:t>
            </a:r>
            <a:endParaRPr lang="en-C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251520" y="2780928"/>
            <a:ext cx="1008112" cy="864096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latin typeface="Arial Narrow" panose="020B0606020202030204" pitchFamily="34" charset="0"/>
              </a:rPr>
              <a:t>101%</a:t>
            </a:r>
            <a:endParaRPr lang="en-CA" sz="1800" dirty="0">
              <a:latin typeface="Arial Narrow" panose="020B0606020202030204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83568" y="4387416"/>
            <a:ext cx="870676" cy="841784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latin typeface="Arial Narrow" panose="020B0606020202030204" pitchFamily="34" charset="0"/>
              </a:rPr>
              <a:t>89%</a:t>
            </a:r>
            <a:endParaRPr lang="en-CA" sz="1800" dirty="0">
              <a:latin typeface="Arial Narrow" panose="020B0606020202030204" pitchFamily="34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2915816" y="5373216"/>
            <a:ext cx="955356" cy="864096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latin typeface="Arial Narrow" panose="020B0606020202030204" pitchFamily="34" charset="0"/>
              </a:rPr>
              <a:t>124%</a:t>
            </a:r>
            <a:endParaRPr lang="en-CA" sz="1800" dirty="0">
              <a:latin typeface="Arial Narrow" panose="020B0606020202030204" pitchFamily="34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083372" y="3183012"/>
            <a:ext cx="1008112" cy="864096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latin typeface="Arial Narrow" panose="020B0606020202030204" pitchFamily="34" charset="0"/>
              </a:rPr>
              <a:t>129%</a:t>
            </a:r>
            <a:endParaRPr lang="en-CA" sz="1800" dirty="0">
              <a:latin typeface="Arial Narrow" panose="020B0606020202030204" pitchFamily="34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4975558" y="5085184"/>
            <a:ext cx="885033" cy="792088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latin typeface="Arial Narrow" panose="020B0606020202030204" pitchFamily="34" charset="0"/>
              </a:rPr>
              <a:t>67%</a:t>
            </a:r>
            <a:endParaRPr lang="en-CA" sz="1800" dirty="0">
              <a:latin typeface="Arial Narrow" panose="020B0606020202030204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50302" y="1313648"/>
            <a:ext cx="1008112" cy="864096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latin typeface="Arial Narrow" panose="020B0606020202030204" pitchFamily="34" charset="0"/>
              </a:rPr>
              <a:t>151%</a:t>
            </a:r>
            <a:endParaRPr lang="en-CA" sz="1800" dirty="0">
              <a:latin typeface="Arial Narrow" panose="020B0606020202030204" pitchFamily="34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7088056" y="5589240"/>
            <a:ext cx="796312" cy="776784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latin typeface="Arial Narrow" panose="020B0606020202030204" pitchFamily="34" charset="0"/>
              </a:rPr>
              <a:t>94%</a:t>
            </a:r>
            <a:endParaRPr lang="en-CA" sz="1800" dirty="0">
              <a:latin typeface="Arial Narrow" panose="020B0606020202030204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7524328" y="2780928"/>
            <a:ext cx="864096" cy="834132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latin typeface="Arial Narrow" panose="020B0606020202030204" pitchFamily="34" charset="0"/>
              </a:rPr>
              <a:t>92%</a:t>
            </a:r>
            <a:endParaRPr lang="en-CA" sz="1800" dirty="0">
              <a:latin typeface="Arial Narrow" panose="020B0606020202030204" pitchFamily="34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5040013" y="2564904"/>
            <a:ext cx="820578" cy="792088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latin typeface="Arial Narrow" panose="020B0606020202030204" pitchFamily="34" charset="0"/>
              </a:rPr>
              <a:t>90%</a:t>
            </a:r>
            <a:endParaRPr lang="en-CA" sz="1800" dirty="0">
              <a:latin typeface="Arial Narrow" panose="020B0606020202030204" pitchFamily="34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3995936" y="3744152"/>
            <a:ext cx="993084" cy="882480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latin typeface="Arial Narrow" panose="020B0606020202030204" pitchFamily="34" charset="0"/>
              </a:rPr>
              <a:t>112%</a:t>
            </a:r>
            <a:endParaRPr lang="en-CA" sz="1800" dirty="0">
              <a:latin typeface="Arial Narrow" panose="020B0606020202030204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6444208" y="4905164"/>
            <a:ext cx="1008112" cy="828092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latin typeface="Arial Narrow" panose="020B0606020202030204" pitchFamily="34" charset="0"/>
              </a:rPr>
              <a:t>109%</a:t>
            </a:r>
            <a:endParaRPr lang="en-CA" sz="1800" dirty="0">
              <a:latin typeface="Arial Narrow" panose="020B0606020202030204" pitchFamily="34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6228184" y="3573016"/>
            <a:ext cx="899326" cy="720080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latin typeface="Arial Narrow" panose="020B0606020202030204" pitchFamily="34" charset="0"/>
              </a:rPr>
              <a:t>72%</a:t>
            </a:r>
            <a:endParaRPr lang="en-CA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68684" y="261688"/>
            <a:ext cx="3050776" cy="3050776"/>
            <a:chOff x="1368684" y="261688"/>
            <a:chExt cx="3050776" cy="3050776"/>
          </a:xfrm>
        </p:grpSpPr>
        <p:sp>
          <p:nvSpPr>
            <p:cNvPr id="3" name="Rectangle 2"/>
            <p:cNvSpPr/>
            <p:nvPr/>
          </p:nvSpPr>
          <p:spPr>
            <a:xfrm>
              <a:off x="1368684" y="261688"/>
              <a:ext cx="3050776" cy="244062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2000" b="-1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 4"/>
            <p:cNvSpPr/>
            <p:nvPr/>
          </p:nvSpPr>
          <p:spPr>
            <a:xfrm>
              <a:off x="1643254" y="2458247"/>
              <a:ext cx="2715191" cy="854217"/>
            </a:xfrm>
            <a:custGeom>
              <a:avLst/>
              <a:gdLst>
                <a:gd name="connsiteX0" fmla="*/ 0 w 2715191"/>
                <a:gd name="connsiteY0" fmla="*/ 0 h 854217"/>
                <a:gd name="connsiteX1" fmla="*/ 1583861 w 2715191"/>
                <a:gd name="connsiteY1" fmla="*/ 0 h 854217"/>
                <a:gd name="connsiteX2" fmla="*/ 1907422 w 2715191"/>
                <a:gd name="connsiteY2" fmla="*/ -91401 h 854217"/>
                <a:gd name="connsiteX3" fmla="*/ 2262659 w 2715191"/>
                <a:gd name="connsiteY3" fmla="*/ 0 h 854217"/>
                <a:gd name="connsiteX4" fmla="*/ 2715191 w 2715191"/>
                <a:gd name="connsiteY4" fmla="*/ 0 h 854217"/>
                <a:gd name="connsiteX5" fmla="*/ 2715191 w 2715191"/>
                <a:gd name="connsiteY5" fmla="*/ 142370 h 854217"/>
                <a:gd name="connsiteX6" fmla="*/ 2715191 w 2715191"/>
                <a:gd name="connsiteY6" fmla="*/ 142370 h 854217"/>
                <a:gd name="connsiteX7" fmla="*/ 2715191 w 2715191"/>
                <a:gd name="connsiteY7" fmla="*/ 355924 h 854217"/>
                <a:gd name="connsiteX8" fmla="*/ 2715191 w 2715191"/>
                <a:gd name="connsiteY8" fmla="*/ 854217 h 854217"/>
                <a:gd name="connsiteX9" fmla="*/ 2262659 w 2715191"/>
                <a:gd name="connsiteY9" fmla="*/ 854217 h 854217"/>
                <a:gd name="connsiteX10" fmla="*/ 1583861 w 2715191"/>
                <a:gd name="connsiteY10" fmla="*/ 854217 h 854217"/>
                <a:gd name="connsiteX11" fmla="*/ 1583861 w 2715191"/>
                <a:gd name="connsiteY11" fmla="*/ 854217 h 854217"/>
                <a:gd name="connsiteX12" fmla="*/ 0 w 2715191"/>
                <a:gd name="connsiteY12" fmla="*/ 854217 h 854217"/>
                <a:gd name="connsiteX13" fmla="*/ 0 w 2715191"/>
                <a:gd name="connsiteY13" fmla="*/ 355924 h 854217"/>
                <a:gd name="connsiteX14" fmla="*/ 0 w 2715191"/>
                <a:gd name="connsiteY14" fmla="*/ 142370 h 854217"/>
                <a:gd name="connsiteX15" fmla="*/ 0 w 2715191"/>
                <a:gd name="connsiteY15" fmla="*/ 142370 h 854217"/>
                <a:gd name="connsiteX16" fmla="*/ 0 w 2715191"/>
                <a:gd name="connsiteY16" fmla="*/ 0 h 85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15191" h="854217">
                  <a:moveTo>
                    <a:pt x="0" y="0"/>
                  </a:moveTo>
                  <a:lnTo>
                    <a:pt x="1583861" y="0"/>
                  </a:lnTo>
                  <a:lnTo>
                    <a:pt x="1907422" y="-91401"/>
                  </a:lnTo>
                  <a:lnTo>
                    <a:pt x="2262659" y="0"/>
                  </a:lnTo>
                  <a:lnTo>
                    <a:pt x="2715191" y="0"/>
                  </a:lnTo>
                  <a:lnTo>
                    <a:pt x="2715191" y="142370"/>
                  </a:lnTo>
                  <a:lnTo>
                    <a:pt x="2715191" y="142370"/>
                  </a:lnTo>
                  <a:lnTo>
                    <a:pt x="2715191" y="355924"/>
                  </a:lnTo>
                  <a:lnTo>
                    <a:pt x="2715191" y="854217"/>
                  </a:lnTo>
                  <a:lnTo>
                    <a:pt x="2262659" y="854217"/>
                  </a:lnTo>
                  <a:lnTo>
                    <a:pt x="1583861" y="854217"/>
                  </a:lnTo>
                  <a:lnTo>
                    <a:pt x="1583861" y="854217"/>
                  </a:lnTo>
                  <a:lnTo>
                    <a:pt x="0" y="854217"/>
                  </a:lnTo>
                  <a:lnTo>
                    <a:pt x="0" y="355924"/>
                  </a:lnTo>
                  <a:lnTo>
                    <a:pt x="0" y="142370"/>
                  </a:lnTo>
                  <a:lnTo>
                    <a:pt x="0" y="1423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600" kern="1200" dirty="0" smtClean="0"/>
                <a:t>More devices than people</a:t>
              </a:r>
              <a:endParaRPr lang="en-CA" sz="26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24538" y="261688"/>
            <a:ext cx="3050776" cy="3050776"/>
            <a:chOff x="4724538" y="261688"/>
            <a:chExt cx="3050776" cy="3050776"/>
          </a:xfrm>
        </p:grpSpPr>
        <p:sp>
          <p:nvSpPr>
            <p:cNvPr id="6" name="Rectangle 5"/>
            <p:cNvSpPr/>
            <p:nvPr/>
          </p:nvSpPr>
          <p:spPr>
            <a:xfrm>
              <a:off x="4724538" y="261688"/>
              <a:ext cx="3050776" cy="2440621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2000" b="-1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4999108" y="2458247"/>
              <a:ext cx="2715191" cy="854217"/>
            </a:xfrm>
            <a:custGeom>
              <a:avLst/>
              <a:gdLst>
                <a:gd name="connsiteX0" fmla="*/ 0 w 2715191"/>
                <a:gd name="connsiteY0" fmla="*/ 0 h 854217"/>
                <a:gd name="connsiteX1" fmla="*/ 1583861 w 2715191"/>
                <a:gd name="connsiteY1" fmla="*/ 0 h 854217"/>
                <a:gd name="connsiteX2" fmla="*/ 1907422 w 2715191"/>
                <a:gd name="connsiteY2" fmla="*/ -91401 h 854217"/>
                <a:gd name="connsiteX3" fmla="*/ 2262659 w 2715191"/>
                <a:gd name="connsiteY3" fmla="*/ 0 h 854217"/>
                <a:gd name="connsiteX4" fmla="*/ 2715191 w 2715191"/>
                <a:gd name="connsiteY4" fmla="*/ 0 h 854217"/>
                <a:gd name="connsiteX5" fmla="*/ 2715191 w 2715191"/>
                <a:gd name="connsiteY5" fmla="*/ 142370 h 854217"/>
                <a:gd name="connsiteX6" fmla="*/ 2715191 w 2715191"/>
                <a:gd name="connsiteY6" fmla="*/ 142370 h 854217"/>
                <a:gd name="connsiteX7" fmla="*/ 2715191 w 2715191"/>
                <a:gd name="connsiteY7" fmla="*/ 355924 h 854217"/>
                <a:gd name="connsiteX8" fmla="*/ 2715191 w 2715191"/>
                <a:gd name="connsiteY8" fmla="*/ 854217 h 854217"/>
                <a:gd name="connsiteX9" fmla="*/ 2262659 w 2715191"/>
                <a:gd name="connsiteY9" fmla="*/ 854217 h 854217"/>
                <a:gd name="connsiteX10" fmla="*/ 1583861 w 2715191"/>
                <a:gd name="connsiteY10" fmla="*/ 854217 h 854217"/>
                <a:gd name="connsiteX11" fmla="*/ 1583861 w 2715191"/>
                <a:gd name="connsiteY11" fmla="*/ 854217 h 854217"/>
                <a:gd name="connsiteX12" fmla="*/ 0 w 2715191"/>
                <a:gd name="connsiteY12" fmla="*/ 854217 h 854217"/>
                <a:gd name="connsiteX13" fmla="*/ 0 w 2715191"/>
                <a:gd name="connsiteY13" fmla="*/ 355924 h 854217"/>
                <a:gd name="connsiteX14" fmla="*/ 0 w 2715191"/>
                <a:gd name="connsiteY14" fmla="*/ 142370 h 854217"/>
                <a:gd name="connsiteX15" fmla="*/ 0 w 2715191"/>
                <a:gd name="connsiteY15" fmla="*/ 142370 h 854217"/>
                <a:gd name="connsiteX16" fmla="*/ 0 w 2715191"/>
                <a:gd name="connsiteY16" fmla="*/ 0 h 85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15191" h="854217">
                  <a:moveTo>
                    <a:pt x="0" y="0"/>
                  </a:moveTo>
                  <a:lnTo>
                    <a:pt x="1583861" y="0"/>
                  </a:lnTo>
                  <a:lnTo>
                    <a:pt x="1907422" y="-91401"/>
                  </a:lnTo>
                  <a:lnTo>
                    <a:pt x="2262659" y="0"/>
                  </a:lnTo>
                  <a:lnTo>
                    <a:pt x="2715191" y="0"/>
                  </a:lnTo>
                  <a:lnTo>
                    <a:pt x="2715191" y="142370"/>
                  </a:lnTo>
                  <a:lnTo>
                    <a:pt x="2715191" y="142370"/>
                  </a:lnTo>
                  <a:lnTo>
                    <a:pt x="2715191" y="355924"/>
                  </a:lnTo>
                  <a:lnTo>
                    <a:pt x="2715191" y="854217"/>
                  </a:lnTo>
                  <a:lnTo>
                    <a:pt x="2262659" y="854217"/>
                  </a:lnTo>
                  <a:lnTo>
                    <a:pt x="1583861" y="854217"/>
                  </a:lnTo>
                  <a:lnTo>
                    <a:pt x="1583861" y="854217"/>
                  </a:lnTo>
                  <a:lnTo>
                    <a:pt x="0" y="854217"/>
                  </a:lnTo>
                  <a:lnTo>
                    <a:pt x="0" y="355924"/>
                  </a:lnTo>
                  <a:lnTo>
                    <a:pt x="0" y="142370"/>
                  </a:lnTo>
                  <a:lnTo>
                    <a:pt x="0" y="1423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600" kern="1200" dirty="0" smtClean="0"/>
                <a:t>12</a:t>
              </a:r>
              <a:r>
                <a:rPr lang="en-CA" sz="2600" kern="1200" baseline="30000" dirty="0" smtClean="0"/>
                <a:t>th</a:t>
              </a:r>
              <a:r>
                <a:rPr lang="en-CA" sz="2600" kern="1200" dirty="0" smtClean="0"/>
                <a:t> largest country</a:t>
              </a:r>
              <a:endParaRPr lang="en-CA" sz="26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68684" y="3617542"/>
            <a:ext cx="3050776" cy="3050776"/>
            <a:chOff x="1368684" y="3617542"/>
            <a:chExt cx="3050776" cy="3050776"/>
          </a:xfrm>
        </p:grpSpPr>
        <p:sp>
          <p:nvSpPr>
            <p:cNvPr id="8" name="Rectangle 7"/>
            <p:cNvSpPr/>
            <p:nvPr/>
          </p:nvSpPr>
          <p:spPr>
            <a:xfrm>
              <a:off x="1368684" y="3617542"/>
              <a:ext cx="3050776" cy="2440621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" r="-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643254" y="5814101"/>
              <a:ext cx="2715191" cy="854217"/>
            </a:xfrm>
            <a:custGeom>
              <a:avLst/>
              <a:gdLst>
                <a:gd name="connsiteX0" fmla="*/ 0 w 2715191"/>
                <a:gd name="connsiteY0" fmla="*/ 0 h 854217"/>
                <a:gd name="connsiteX1" fmla="*/ 1583861 w 2715191"/>
                <a:gd name="connsiteY1" fmla="*/ 0 h 854217"/>
                <a:gd name="connsiteX2" fmla="*/ 1907422 w 2715191"/>
                <a:gd name="connsiteY2" fmla="*/ -91401 h 854217"/>
                <a:gd name="connsiteX3" fmla="*/ 2262659 w 2715191"/>
                <a:gd name="connsiteY3" fmla="*/ 0 h 854217"/>
                <a:gd name="connsiteX4" fmla="*/ 2715191 w 2715191"/>
                <a:gd name="connsiteY4" fmla="*/ 0 h 854217"/>
                <a:gd name="connsiteX5" fmla="*/ 2715191 w 2715191"/>
                <a:gd name="connsiteY5" fmla="*/ 142370 h 854217"/>
                <a:gd name="connsiteX6" fmla="*/ 2715191 w 2715191"/>
                <a:gd name="connsiteY6" fmla="*/ 142370 h 854217"/>
                <a:gd name="connsiteX7" fmla="*/ 2715191 w 2715191"/>
                <a:gd name="connsiteY7" fmla="*/ 355924 h 854217"/>
                <a:gd name="connsiteX8" fmla="*/ 2715191 w 2715191"/>
                <a:gd name="connsiteY8" fmla="*/ 854217 h 854217"/>
                <a:gd name="connsiteX9" fmla="*/ 2262659 w 2715191"/>
                <a:gd name="connsiteY9" fmla="*/ 854217 h 854217"/>
                <a:gd name="connsiteX10" fmla="*/ 1583861 w 2715191"/>
                <a:gd name="connsiteY10" fmla="*/ 854217 h 854217"/>
                <a:gd name="connsiteX11" fmla="*/ 1583861 w 2715191"/>
                <a:gd name="connsiteY11" fmla="*/ 854217 h 854217"/>
                <a:gd name="connsiteX12" fmla="*/ 0 w 2715191"/>
                <a:gd name="connsiteY12" fmla="*/ 854217 h 854217"/>
                <a:gd name="connsiteX13" fmla="*/ 0 w 2715191"/>
                <a:gd name="connsiteY13" fmla="*/ 355924 h 854217"/>
                <a:gd name="connsiteX14" fmla="*/ 0 w 2715191"/>
                <a:gd name="connsiteY14" fmla="*/ 142370 h 854217"/>
                <a:gd name="connsiteX15" fmla="*/ 0 w 2715191"/>
                <a:gd name="connsiteY15" fmla="*/ 142370 h 854217"/>
                <a:gd name="connsiteX16" fmla="*/ 0 w 2715191"/>
                <a:gd name="connsiteY16" fmla="*/ 0 h 85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15191" h="854217">
                  <a:moveTo>
                    <a:pt x="0" y="0"/>
                  </a:moveTo>
                  <a:lnTo>
                    <a:pt x="1583861" y="0"/>
                  </a:lnTo>
                  <a:lnTo>
                    <a:pt x="1907422" y="-91401"/>
                  </a:lnTo>
                  <a:lnTo>
                    <a:pt x="2262659" y="0"/>
                  </a:lnTo>
                  <a:lnTo>
                    <a:pt x="2715191" y="0"/>
                  </a:lnTo>
                  <a:lnTo>
                    <a:pt x="2715191" y="142370"/>
                  </a:lnTo>
                  <a:lnTo>
                    <a:pt x="2715191" y="142370"/>
                  </a:lnTo>
                  <a:lnTo>
                    <a:pt x="2715191" y="355924"/>
                  </a:lnTo>
                  <a:lnTo>
                    <a:pt x="2715191" y="854217"/>
                  </a:lnTo>
                  <a:lnTo>
                    <a:pt x="2262659" y="854217"/>
                  </a:lnTo>
                  <a:lnTo>
                    <a:pt x="1583861" y="854217"/>
                  </a:lnTo>
                  <a:lnTo>
                    <a:pt x="1583861" y="854217"/>
                  </a:lnTo>
                  <a:lnTo>
                    <a:pt x="0" y="854217"/>
                  </a:lnTo>
                  <a:lnTo>
                    <a:pt x="0" y="355924"/>
                  </a:lnTo>
                  <a:lnTo>
                    <a:pt x="0" y="142370"/>
                  </a:lnTo>
                  <a:lnTo>
                    <a:pt x="0" y="1423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600" kern="1200" dirty="0" smtClean="0"/>
                <a:t>Earns $230 million per year</a:t>
              </a:r>
              <a:endParaRPr lang="en-CA" sz="26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24538" y="3617542"/>
            <a:ext cx="3050776" cy="3050776"/>
            <a:chOff x="4724538" y="3617542"/>
            <a:chExt cx="3050776" cy="3050776"/>
          </a:xfrm>
        </p:grpSpPr>
        <p:sp>
          <p:nvSpPr>
            <p:cNvPr id="10" name="Rectangle 9"/>
            <p:cNvSpPr/>
            <p:nvPr/>
          </p:nvSpPr>
          <p:spPr>
            <a:xfrm>
              <a:off x="4724538" y="3617542"/>
              <a:ext cx="3050776" cy="2440621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0" r="-1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999108" y="5814101"/>
              <a:ext cx="2715191" cy="854217"/>
            </a:xfrm>
            <a:custGeom>
              <a:avLst/>
              <a:gdLst>
                <a:gd name="connsiteX0" fmla="*/ 0 w 2715191"/>
                <a:gd name="connsiteY0" fmla="*/ 0 h 854217"/>
                <a:gd name="connsiteX1" fmla="*/ 1583861 w 2715191"/>
                <a:gd name="connsiteY1" fmla="*/ 0 h 854217"/>
                <a:gd name="connsiteX2" fmla="*/ 1907422 w 2715191"/>
                <a:gd name="connsiteY2" fmla="*/ -91401 h 854217"/>
                <a:gd name="connsiteX3" fmla="*/ 2262659 w 2715191"/>
                <a:gd name="connsiteY3" fmla="*/ 0 h 854217"/>
                <a:gd name="connsiteX4" fmla="*/ 2715191 w 2715191"/>
                <a:gd name="connsiteY4" fmla="*/ 0 h 854217"/>
                <a:gd name="connsiteX5" fmla="*/ 2715191 w 2715191"/>
                <a:gd name="connsiteY5" fmla="*/ 142370 h 854217"/>
                <a:gd name="connsiteX6" fmla="*/ 2715191 w 2715191"/>
                <a:gd name="connsiteY6" fmla="*/ 142370 h 854217"/>
                <a:gd name="connsiteX7" fmla="*/ 2715191 w 2715191"/>
                <a:gd name="connsiteY7" fmla="*/ 355924 h 854217"/>
                <a:gd name="connsiteX8" fmla="*/ 2715191 w 2715191"/>
                <a:gd name="connsiteY8" fmla="*/ 854217 h 854217"/>
                <a:gd name="connsiteX9" fmla="*/ 2262659 w 2715191"/>
                <a:gd name="connsiteY9" fmla="*/ 854217 h 854217"/>
                <a:gd name="connsiteX10" fmla="*/ 1583861 w 2715191"/>
                <a:gd name="connsiteY10" fmla="*/ 854217 h 854217"/>
                <a:gd name="connsiteX11" fmla="*/ 1583861 w 2715191"/>
                <a:gd name="connsiteY11" fmla="*/ 854217 h 854217"/>
                <a:gd name="connsiteX12" fmla="*/ 0 w 2715191"/>
                <a:gd name="connsiteY12" fmla="*/ 854217 h 854217"/>
                <a:gd name="connsiteX13" fmla="*/ 0 w 2715191"/>
                <a:gd name="connsiteY13" fmla="*/ 355924 h 854217"/>
                <a:gd name="connsiteX14" fmla="*/ 0 w 2715191"/>
                <a:gd name="connsiteY14" fmla="*/ 142370 h 854217"/>
                <a:gd name="connsiteX15" fmla="*/ 0 w 2715191"/>
                <a:gd name="connsiteY15" fmla="*/ 142370 h 854217"/>
                <a:gd name="connsiteX16" fmla="*/ 0 w 2715191"/>
                <a:gd name="connsiteY16" fmla="*/ 0 h 85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15191" h="854217">
                  <a:moveTo>
                    <a:pt x="0" y="0"/>
                  </a:moveTo>
                  <a:lnTo>
                    <a:pt x="1583861" y="0"/>
                  </a:lnTo>
                  <a:lnTo>
                    <a:pt x="1907422" y="-91401"/>
                  </a:lnTo>
                  <a:lnTo>
                    <a:pt x="2262659" y="0"/>
                  </a:lnTo>
                  <a:lnTo>
                    <a:pt x="2715191" y="0"/>
                  </a:lnTo>
                  <a:lnTo>
                    <a:pt x="2715191" y="142370"/>
                  </a:lnTo>
                  <a:lnTo>
                    <a:pt x="2715191" y="142370"/>
                  </a:lnTo>
                  <a:lnTo>
                    <a:pt x="2715191" y="355924"/>
                  </a:lnTo>
                  <a:lnTo>
                    <a:pt x="2715191" y="854217"/>
                  </a:lnTo>
                  <a:lnTo>
                    <a:pt x="2262659" y="854217"/>
                  </a:lnTo>
                  <a:lnTo>
                    <a:pt x="1583861" y="854217"/>
                  </a:lnTo>
                  <a:lnTo>
                    <a:pt x="1583861" y="854217"/>
                  </a:lnTo>
                  <a:lnTo>
                    <a:pt x="0" y="854217"/>
                  </a:lnTo>
                  <a:lnTo>
                    <a:pt x="0" y="355924"/>
                  </a:lnTo>
                  <a:lnTo>
                    <a:pt x="0" y="142370"/>
                  </a:lnTo>
                  <a:lnTo>
                    <a:pt x="0" y="1423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500" kern="1200" dirty="0" smtClean="0"/>
                <a:t>3.5 zeta bytes unique information</a:t>
              </a:r>
              <a:endParaRPr lang="en-CA" sz="2500" kern="1200" dirty="0"/>
            </a:p>
          </p:txBody>
        </p:sp>
      </p:grpSp>
      <p:sp>
        <p:nvSpPr>
          <p:cNvPr id="13" name="Flowchart: Sequential Access Storage 12"/>
          <p:cNvSpPr/>
          <p:nvPr/>
        </p:nvSpPr>
        <p:spPr>
          <a:xfrm>
            <a:off x="-35214" y="3284984"/>
            <a:ext cx="1999580" cy="1975512"/>
          </a:xfrm>
          <a:prstGeom prst="flowChartMagnetic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Real money for “fake” things</a:t>
            </a:r>
            <a:endParaRPr lang="en-CA" dirty="0"/>
          </a:p>
        </p:txBody>
      </p:sp>
      <p:sp>
        <p:nvSpPr>
          <p:cNvPr id="14" name="Flowchart: Sequential Access Storage 13"/>
          <p:cNvSpPr/>
          <p:nvPr/>
        </p:nvSpPr>
        <p:spPr>
          <a:xfrm>
            <a:off x="-35214" y="27139"/>
            <a:ext cx="2158942" cy="1956445"/>
          </a:xfrm>
          <a:prstGeom prst="flowChartMagnetic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Multiplying 5x faster than us</a:t>
            </a:r>
            <a:endParaRPr lang="en-CA" dirty="0"/>
          </a:p>
        </p:txBody>
      </p:sp>
      <p:sp>
        <p:nvSpPr>
          <p:cNvPr id="15" name="Flowchart: Sequential Access Storage 14"/>
          <p:cNvSpPr/>
          <p:nvPr/>
        </p:nvSpPr>
        <p:spPr>
          <a:xfrm>
            <a:off x="7038816" y="3284984"/>
            <a:ext cx="2071588" cy="2088232"/>
          </a:xfrm>
          <a:prstGeom prst="flowChartMagneticTape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flatTx/>
          </a:bodyPr>
          <a:lstStyle/>
          <a:p>
            <a:pPr algn="ctr"/>
            <a:r>
              <a:rPr lang="en-CA" dirty="0" smtClean="0"/>
              <a:t>More than previous 5,000 years</a:t>
            </a:r>
            <a:endParaRPr lang="en-CA" dirty="0"/>
          </a:p>
        </p:txBody>
      </p:sp>
      <p:sp>
        <p:nvSpPr>
          <p:cNvPr id="16" name="Flowchart: Sequential Access Storage 15"/>
          <p:cNvSpPr/>
          <p:nvPr/>
        </p:nvSpPr>
        <p:spPr>
          <a:xfrm>
            <a:off x="7148762" y="27139"/>
            <a:ext cx="1999580" cy="1975512"/>
          </a:xfrm>
          <a:prstGeom prst="flowChartMagneticTape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flatTx/>
          </a:bodyPr>
          <a:lstStyle/>
          <a:p>
            <a:pPr algn="ctr"/>
            <a:r>
              <a:rPr lang="en-CA" dirty="0" smtClean="0"/>
              <a:t>Facebook is 3rd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766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Emerging Technologies and Career Development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6" b="8196"/>
          <a:stretch>
            <a:fillRect/>
          </a:stretch>
        </p:blipFill>
        <p:spPr>
          <a:xfrm>
            <a:off x="827584" y="260648"/>
            <a:ext cx="7427917" cy="4608512"/>
          </a:xfrm>
        </p:spPr>
      </p:pic>
    </p:spTree>
    <p:extLst>
      <p:ext uri="{BB962C8B-B14F-4D97-AF65-F5344CB8AC3E}">
        <p14:creationId xmlns:p14="http://schemas.microsoft.com/office/powerpoint/2010/main" val="25188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Three Key Issues</a:t>
            </a:r>
            <a:endParaRPr lang="en-CA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81782672"/>
              </p:ext>
            </p:extLst>
          </p:nvPr>
        </p:nvGraphicFramePr>
        <p:xfrm>
          <a:off x="395536" y="404664"/>
          <a:ext cx="8370639" cy="569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3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6" y="-1365"/>
            <a:ext cx="9170645" cy="78946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64088" y="1052736"/>
            <a:ext cx="3600400" cy="45365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Perhaps the biggest </a:t>
            </a:r>
            <a:r>
              <a:rPr lang="en-US" dirty="0">
                <a:solidFill>
                  <a:schemeClr val="bg1"/>
                </a:solidFill>
              </a:rPr>
              <a:t>dilemma </a:t>
            </a:r>
            <a:r>
              <a:rPr lang="en-US" dirty="0" smtClean="0">
                <a:solidFill>
                  <a:schemeClr val="bg1"/>
                </a:solidFill>
              </a:rPr>
              <a:t>is technology itself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seem to be debating the value of technology . . . the should or shouldn’t, instead of identifying how it leverages our potential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/>
          <a:stretch/>
        </p:blipFill>
        <p:spPr>
          <a:xfrm>
            <a:off x="-36512" y="0"/>
            <a:ext cx="9180512" cy="6858000"/>
          </a:xfrm>
        </p:spPr>
      </p:pic>
      <p:sp>
        <p:nvSpPr>
          <p:cNvPr id="2" name="Rounded Rectangular Callout 1"/>
          <p:cNvSpPr/>
          <p:nvPr/>
        </p:nvSpPr>
        <p:spPr>
          <a:xfrm>
            <a:off x="328973" y="3359086"/>
            <a:ext cx="6480720" cy="2731195"/>
          </a:xfrm>
          <a:prstGeom prst="wedgeRoundRect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3600" dirty="0" smtClean="0">
                <a:solidFill>
                  <a:schemeClr val="bg1"/>
                </a:solidFill>
              </a:rPr>
              <a:t>It has </a:t>
            </a:r>
            <a:r>
              <a:rPr lang="en-CA" sz="3600" dirty="0">
                <a:solidFill>
                  <a:schemeClr val="bg1"/>
                </a:solidFill>
              </a:rPr>
              <a:t>become a tech industry . . .</a:t>
            </a:r>
          </a:p>
          <a:p>
            <a:pPr lvl="0"/>
            <a:r>
              <a:rPr lang="en-CA" sz="3600" dirty="0">
                <a:solidFill>
                  <a:schemeClr val="bg1"/>
                </a:solidFill>
              </a:rPr>
              <a:t>if you don’t keep up, you’re out</a:t>
            </a:r>
            <a:endParaRPr lang="en-CA" sz="3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49516" y="2774671"/>
            <a:ext cx="6018063" cy="2318590"/>
          </a:xfrm>
          <a:prstGeom prst="wedgeRoundRect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3600" dirty="0">
                <a:solidFill>
                  <a:schemeClr val="bg1"/>
                </a:solidFill>
              </a:rPr>
              <a:t>My work has been reduced to that of a data entry clerk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91917" y="2785698"/>
            <a:ext cx="6768752" cy="3105968"/>
          </a:xfrm>
          <a:prstGeom prst="wedgeEllipse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Staff are unwilling to </a:t>
            </a:r>
            <a:r>
              <a:rPr lang="en-US" sz="3600" dirty="0">
                <a:solidFill>
                  <a:schemeClr val="bg1"/>
                </a:solidFill>
              </a:rPr>
              <a:t>access online job aids or training materials or engage in e-learning. </a:t>
            </a:r>
            <a:endParaRPr lang="en-CA" sz="3600" dirty="0">
              <a:solidFill>
                <a:schemeClr val="bg1"/>
              </a:solidFill>
            </a:endParaRPr>
          </a:p>
          <a:p>
            <a:pPr algn="ctr"/>
            <a:endParaRPr lang="en-CA" dirty="0"/>
          </a:p>
        </p:txBody>
      </p:sp>
      <p:sp>
        <p:nvSpPr>
          <p:cNvPr id="14" name="Oval Callout 13"/>
          <p:cNvSpPr/>
          <p:nvPr/>
        </p:nvSpPr>
        <p:spPr>
          <a:xfrm>
            <a:off x="0" y="3054671"/>
            <a:ext cx="8011380" cy="3054323"/>
          </a:xfrm>
          <a:prstGeom prst="wedgeEllipse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There is a lack of computer/technology skills and strong </a:t>
            </a:r>
            <a:r>
              <a:rPr lang="en-US" sz="3600" dirty="0" smtClean="0">
                <a:solidFill>
                  <a:schemeClr val="bg1"/>
                </a:solidFill>
              </a:rPr>
              <a:t>preference </a:t>
            </a:r>
            <a:r>
              <a:rPr lang="en-US" sz="3600" dirty="0">
                <a:solidFill>
                  <a:schemeClr val="bg1"/>
                </a:solidFill>
              </a:rPr>
              <a:t>for interpersonal connections.</a:t>
            </a:r>
            <a:endParaRPr lang="en-CA" sz="3600" dirty="0">
              <a:solidFill>
                <a:schemeClr val="bg1"/>
              </a:solidFill>
            </a:endParaRPr>
          </a:p>
          <a:p>
            <a:pPr algn="ctr"/>
            <a:endParaRPr lang="en-CA" dirty="0"/>
          </a:p>
        </p:txBody>
      </p:sp>
      <p:sp>
        <p:nvSpPr>
          <p:cNvPr id="17" name="Flowchart: Sequential Access Storage 16"/>
          <p:cNvSpPr/>
          <p:nvPr/>
        </p:nvSpPr>
        <p:spPr>
          <a:xfrm>
            <a:off x="249516" y="1223998"/>
            <a:ext cx="4896544" cy="4824536"/>
          </a:xfrm>
          <a:prstGeom prst="flowChartMagneticTap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 smtClean="0"/>
              <a:t>Are we a tech-adverse workforce?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9385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3" grpId="0" animBg="1"/>
      <p:bldP spid="3" grpId="1" animBg="1"/>
      <p:bldP spid="14" grpId="0" animBg="1"/>
      <p:bldP spid="14" grpId="1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ccdpp">
      <a:dk1>
        <a:srgbClr val="3F3F3F"/>
      </a:dk1>
      <a:lt1>
        <a:sysClr val="window" lastClr="FFFFFF"/>
      </a:lt1>
      <a:dk2>
        <a:srgbClr val="F06746"/>
      </a:dk2>
      <a:lt2>
        <a:srgbClr val="FFFFFF"/>
      </a:lt2>
      <a:accent1>
        <a:srgbClr val="7AC8A5"/>
      </a:accent1>
      <a:accent2>
        <a:srgbClr val="94658D"/>
      </a:accent2>
      <a:accent3>
        <a:srgbClr val="4DC3D9"/>
      </a:accent3>
      <a:accent4>
        <a:srgbClr val="FBC65F"/>
      </a:accent4>
      <a:accent5>
        <a:srgbClr val="3F3F3F"/>
      </a:accent5>
      <a:accent6>
        <a:srgbClr val="FFFFFF"/>
      </a:accent6>
      <a:hlink>
        <a:srgbClr val="FBC65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7825</TotalTime>
  <Words>356</Words>
  <Application>Microsoft Office PowerPoint</Application>
  <PresentationFormat>On-screen Show (4:3)</PresentationFormat>
  <Paragraphs>60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Technology in Career Practice:  Embraced, Avoided, or a Little Bit of Both?</vt:lpstr>
      <vt:lpstr>Setting  the Scene</vt:lpstr>
      <vt:lpstr>PowerPoint Presentation</vt:lpstr>
      <vt:lpstr>PowerPoint Presentation</vt:lpstr>
      <vt:lpstr>Emerging Technologies and Career Development</vt:lpstr>
      <vt:lpstr>Three Key Issues</vt:lpstr>
      <vt:lpstr>PowerPoint Presentation</vt:lpstr>
      <vt:lpstr>PowerPoint Presentation</vt:lpstr>
      <vt:lpstr>PowerPoint Presentation</vt:lpstr>
      <vt:lpstr>References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Emerging Technologies:  A Synthesis of Country Papers</dc:title>
  <dc:creator>Vuorinen Raimo</dc:creator>
  <cp:lastModifiedBy>Brianna Harrington</cp:lastModifiedBy>
  <cp:revision>109</cp:revision>
  <cp:lastPrinted>2015-06-12T22:34:13Z</cp:lastPrinted>
  <dcterms:created xsi:type="dcterms:W3CDTF">2015-05-21T08:22:21Z</dcterms:created>
  <dcterms:modified xsi:type="dcterms:W3CDTF">2015-06-23T14:23:42Z</dcterms:modified>
</cp:coreProperties>
</file>