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415" r:id="rId2"/>
    <p:sldId id="474" r:id="rId3"/>
    <p:sldId id="475" r:id="rId4"/>
    <p:sldId id="476" r:id="rId5"/>
    <p:sldId id="477" r:id="rId6"/>
    <p:sldId id="478" r:id="rId7"/>
    <p:sldId id="479" r:id="rId8"/>
    <p:sldId id="484" r:id="rId9"/>
    <p:sldId id="485" r:id="rId10"/>
    <p:sldId id="480" r:id="rId11"/>
    <p:sldId id="481" r:id="rId12"/>
    <p:sldId id="482" r:id="rId13"/>
    <p:sldId id="461" r:id="rId14"/>
    <p:sldId id="305" r:id="rId15"/>
    <p:sldId id="306" r:id="rId16"/>
    <p:sldId id="307" r:id="rId17"/>
    <p:sldId id="308" r:id="rId18"/>
    <p:sldId id="309" r:id="rId19"/>
    <p:sldId id="310" r:id="rId20"/>
    <p:sldId id="311" r:id="rId21"/>
    <p:sldId id="312" r:id="rId22"/>
    <p:sldId id="462" r:id="rId23"/>
    <p:sldId id="429" r:id="rId24"/>
    <p:sldId id="430" r:id="rId25"/>
    <p:sldId id="431" r:id="rId26"/>
    <p:sldId id="432" r:id="rId27"/>
    <p:sldId id="433" r:id="rId28"/>
    <p:sldId id="434" r:id="rId29"/>
    <p:sldId id="435" r:id="rId30"/>
    <p:sldId id="463" r:id="rId31"/>
    <p:sldId id="464" r:id="rId32"/>
  </p:sldIdLst>
  <p:sldSz cx="9144000" cy="6858000" type="screen4x3"/>
  <p:notesSz cx="6858000" cy="92964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004C"/>
    <a:srgbClr val="EFBE5B"/>
    <a:srgbClr val="FBC24F"/>
    <a:srgbClr val="E4ED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339" autoAdjust="0"/>
  </p:normalViewPr>
  <p:slideViewPr>
    <p:cSldViewPr>
      <p:cViewPr varScale="1">
        <p:scale>
          <a:sx n="55" d="100"/>
          <a:sy n="55" d="100"/>
        </p:scale>
        <p:origin x="-8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CE61B6-1021-4237-95BA-32C21DF15441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59142C-D4CE-4D77-A0A1-49396B1FE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6877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30013E-C488-4992-B40D-4196BBB9EF30}" type="datetimeFigureOut">
              <a:rPr lang="fi-FI" smtClean="0"/>
              <a:pPr/>
              <a:t>23.6.2015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D0FAEE-C96E-4E76-890B-37EEC39CC8A6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8612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9D23-7CC5-41A0-80BC-BA4FBB245AD6}" type="datetimeFigureOut">
              <a:rPr lang="fi-FI" smtClean="0"/>
              <a:pPr/>
              <a:t>23.6.2015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6E75A-B05F-467B-A2BB-542ADCE0AE7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7787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9D23-7CC5-41A0-80BC-BA4FBB245AD6}" type="datetimeFigureOut">
              <a:rPr lang="fi-FI" smtClean="0"/>
              <a:pPr/>
              <a:t>23.6.2015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6E75A-B05F-467B-A2BB-542ADCE0AE7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7170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9D23-7CC5-41A0-80BC-BA4FBB245AD6}" type="datetimeFigureOut">
              <a:rPr lang="fi-FI" smtClean="0"/>
              <a:pPr/>
              <a:t>23.6.2015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6E75A-B05F-467B-A2BB-542ADCE0AE7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6844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9D23-7CC5-41A0-80BC-BA4FBB245AD6}" type="datetimeFigureOut">
              <a:rPr lang="fi-FI" smtClean="0"/>
              <a:pPr/>
              <a:t>23.6.2015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6E75A-B05F-467B-A2BB-542ADCE0AE7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12212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9D23-7CC5-41A0-80BC-BA4FBB245AD6}" type="datetimeFigureOut">
              <a:rPr lang="fi-FI" smtClean="0"/>
              <a:pPr/>
              <a:t>23.6.2015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6E75A-B05F-467B-A2BB-542ADCE0AE7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3667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9D23-7CC5-41A0-80BC-BA4FBB245AD6}" type="datetimeFigureOut">
              <a:rPr lang="fi-FI" smtClean="0"/>
              <a:pPr/>
              <a:t>23.6.2015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6E75A-B05F-467B-A2BB-542ADCE0AE7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7465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9D23-7CC5-41A0-80BC-BA4FBB245AD6}" type="datetimeFigureOut">
              <a:rPr lang="fi-FI" smtClean="0"/>
              <a:pPr/>
              <a:t>23.6.2015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6E75A-B05F-467B-A2BB-542ADCE0AE7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4169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9D23-7CC5-41A0-80BC-BA4FBB245AD6}" type="datetimeFigureOut">
              <a:rPr lang="fi-FI" smtClean="0"/>
              <a:pPr/>
              <a:t>23.6.2015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6E75A-B05F-467B-A2BB-542ADCE0AE7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728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9D23-7CC5-41A0-80BC-BA4FBB245AD6}" type="datetimeFigureOut">
              <a:rPr lang="fi-FI" smtClean="0"/>
              <a:pPr/>
              <a:t>23.6.2015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6E75A-B05F-467B-A2BB-542ADCE0AE7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45090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9D23-7CC5-41A0-80BC-BA4FBB245AD6}" type="datetimeFigureOut">
              <a:rPr lang="fi-FI" smtClean="0"/>
              <a:pPr/>
              <a:t>23.6.2015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6E75A-B05F-467B-A2BB-542ADCE0AE7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4733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9D23-7CC5-41A0-80BC-BA4FBB245AD6}" type="datetimeFigureOut">
              <a:rPr lang="fi-FI" smtClean="0"/>
              <a:pPr/>
              <a:t>23.6.2015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6E75A-B05F-467B-A2BB-542ADCE0AE7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56144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A9D23-7CC5-41A0-80BC-BA4FBB245AD6}" type="datetimeFigureOut">
              <a:rPr lang="fi-FI" smtClean="0"/>
              <a:pPr/>
              <a:t>23.6.2015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6E75A-B05F-467B-A2BB-542ADCE0AE7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7655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t.hooley@derby.ac.uk" TargetMode="External"/><Relationship Id="rId2" Type="http://schemas.openxmlformats.org/officeDocument/2006/relationships/hyperlink" Target="http://www.derby.ac.uk/iceg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dventuresincareerdevelopment.posterous.com/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060848"/>
            <a:ext cx="7053709" cy="2497013"/>
          </a:xfrm>
        </p:spPr>
      </p:pic>
    </p:spTree>
    <p:extLst>
      <p:ext uri="{BB962C8B-B14F-4D97-AF65-F5344CB8AC3E}">
        <p14:creationId xmlns:p14="http://schemas.microsoft.com/office/powerpoint/2010/main" val="409706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1126"/>
            <a:ext cx="7886700" cy="803275"/>
          </a:xfrm>
        </p:spPr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Can It Be Accomplished?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077325" cy="58293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b="1" u="sng" dirty="0" smtClean="0"/>
              <a:t>Government</a:t>
            </a:r>
            <a:r>
              <a:rPr lang="en-US" sz="2400" dirty="0" smtClean="0"/>
              <a:t>?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- Not a given.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- Should be within your scope of control or influence. </a:t>
            </a:r>
          </a:p>
          <a:p>
            <a:pPr marL="0" indent="0">
              <a:buNone/>
            </a:pPr>
            <a:r>
              <a:rPr lang="en-US" sz="2400" b="1" u="sng" dirty="0" smtClean="0"/>
              <a:t>Education</a:t>
            </a:r>
            <a:r>
              <a:rPr lang="en-US" sz="2400" dirty="0" smtClean="0"/>
              <a:t>?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- If they receive public funding, should take direction.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- Is the training within their mission and scope? Include 	apprenticeships.</a:t>
            </a:r>
          </a:p>
          <a:p>
            <a:pPr marL="0" indent="0">
              <a:buNone/>
            </a:pPr>
            <a:r>
              <a:rPr lang="en-US" sz="2400" b="1" u="sng" dirty="0" smtClean="0"/>
              <a:t>Community-Based Organizations</a:t>
            </a:r>
            <a:r>
              <a:rPr lang="en-US" sz="2400" dirty="0" smtClean="0"/>
              <a:t>?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- Should be easy to find CBO’s consistent with wrap-around services 	needed.</a:t>
            </a:r>
          </a:p>
          <a:p>
            <a:pPr marL="0" indent="0">
              <a:buNone/>
            </a:pPr>
            <a:r>
              <a:rPr lang="en-US" sz="2400" b="1" u="sng" dirty="0" smtClean="0"/>
              <a:t>Business, Business, Business</a:t>
            </a:r>
            <a:r>
              <a:rPr lang="en-US" sz="2400" dirty="0" smtClean="0"/>
              <a:t>?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- Aren’t used to having to participate.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- Candidates have always “just been there”.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- You don’t need money… you need their participation to meet their 	needs.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- Need to have a leadership role and a majority vote on planning 	groups.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71753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7084" y="1412776"/>
            <a:ext cx="5522495" cy="1203324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GALLUP-PURDUE Index</a:t>
            </a:r>
            <a:br>
              <a:rPr lang="en-US" b="1" dirty="0" smtClean="0">
                <a:solidFill>
                  <a:schemeClr val="accent2"/>
                </a:solidFill>
              </a:rPr>
            </a:br>
            <a:r>
              <a:rPr lang="en-US" sz="2000" b="1" dirty="0">
                <a:solidFill>
                  <a:schemeClr val="accent2"/>
                </a:solidFill>
              </a:rPr>
              <a:t>[Study of more than 30,000 college graduates]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285" y="2924944"/>
            <a:ext cx="8530390" cy="393305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“We found out that it </a:t>
            </a:r>
            <a:r>
              <a:rPr lang="en-US" sz="2400" b="1" dirty="0" smtClean="0">
                <a:solidFill>
                  <a:srgbClr val="C00000"/>
                </a:solidFill>
              </a:rPr>
              <a:t>really doesn’t matter what type of college you go to</a:t>
            </a:r>
            <a:r>
              <a:rPr lang="en-US" sz="2400" b="1" dirty="0" smtClean="0"/>
              <a:t> </a:t>
            </a:r>
            <a:r>
              <a:rPr lang="en-US" sz="2400" dirty="0" smtClean="0"/>
              <a:t>– whether it’s public or private, large or small, very selective or not selective. </a:t>
            </a:r>
            <a:r>
              <a:rPr lang="en-US" sz="2400" b="1" dirty="0" smtClean="0">
                <a:solidFill>
                  <a:srgbClr val="C00000"/>
                </a:solidFill>
              </a:rPr>
              <a:t>The type of institution has little or no bearing on your long-term life well-being</a:t>
            </a:r>
            <a:r>
              <a:rPr lang="en-US" sz="2400" dirty="0" smtClean="0"/>
              <a:t> and engagement at work. But </a:t>
            </a:r>
            <a:r>
              <a:rPr lang="en-US" sz="2400" b="1" i="1" dirty="0" smtClean="0"/>
              <a:t>how</a:t>
            </a:r>
            <a:r>
              <a:rPr lang="en-US" sz="2400" dirty="0" smtClean="0"/>
              <a:t> you go to college makes all the difference to your future. </a:t>
            </a:r>
            <a:r>
              <a:rPr lang="en-US" sz="2400" b="1" u="sng" dirty="0" smtClean="0"/>
              <a:t>Finding a college that provides you with support and experiential and deep learning should be your top goal</a:t>
            </a:r>
            <a:r>
              <a:rPr lang="en-US" sz="2400" dirty="0" smtClean="0"/>
              <a:t>.”</a:t>
            </a:r>
          </a:p>
          <a:p>
            <a:endParaRPr lang="en-US" sz="2400" dirty="0"/>
          </a:p>
          <a:p>
            <a:r>
              <a:rPr lang="en-US" sz="2400" dirty="0" smtClean="0"/>
              <a:t>Who are those Colleges and Universities where you live?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057900" y="6404294"/>
            <a:ext cx="1600200" cy="269241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 lang="en-US" smtClean="0"/>
              <a:t>11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95536" y="137444"/>
            <a:ext cx="8459162" cy="12033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0000FF"/>
                </a:solidFill>
                <a:latin typeface="+mn-lt"/>
              </a:rPr>
              <a:t>What kind of Education is needed?</a:t>
            </a:r>
            <a:endParaRPr lang="en-US" b="1" dirty="0">
              <a:solidFill>
                <a:srgbClr val="0000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34686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852" y="365125"/>
            <a:ext cx="8190498" cy="165618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</a:rPr>
              <a:t>“IF” you have Business, Government, Education and Community-Based Organizations in place and ready, is that enough?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4982995"/>
            <a:ext cx="3739956" cy="162025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dirty="0" smtClean="0"/>
              <a:t>If Gallup says we need “HOPE” to succeed, can someone  “HOPE” for something they can’t envision?</a:t>
            </a:r>
            <a:endParaRPr lang="en-US" sz="2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67057" y="4941168"/>
            <a:ext cx="4389741" cy="17039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/>
              <a:t>Who are the primary and secondary sources for good career information and guidance? Are we giving them the time and tools to be successful?</a:t>
            </a:r>
            <a:endParaRPr lang="en-US" sz="2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788024" y="2060848"/>
            <a:ext cx="4104456" cy="14277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/>
              <a:t>Are advertisers the best source of information for persons looking to plan their future?</a:t>
            </a:r>
            <a:endParaRPr lang="en-US" sz="24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51520" y="2719138"/>
            <a:ext cx="3739956" cy="14277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/>
              <a:t>Who are the primary and secondary sources for good career information and guidance?</a:t>
            </a:r>
            <a:endParaRPr lang="en-US" sz="2400" dirty="0"/>
          </a:p>
        </p:txBody>
      </p:sp>
      <p:pic>
        <p:nvPicPr>
          <p:cNvPr id="8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1258" y="3400709"/>
            <a:ext cx="3741341" cy="1324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879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708920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Integrated Policies: 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Creating Systems that Work</a:t>
            </a:r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063588" y="4941168"/>
            <a:ext cx="7016824" cy="1752600"/>
          </a:xfrm>
        </p:spPr>
        <p:txBody>
          <a:bodyPr>
            <a:normAutofit/>
          </a:bodyPr>
          <a:lstStyle/>
          <a:p>
            <a:r>
              <a:rPr lang="en-US" sz="2400" b="1" dirty="0" err="1" smtClean="0">
                <a:solidFill>
                  <a:schemeClr val="bg1"/>
                </a:solidFill>
              </a:rPr>
              <a:t>Tristram</a:t>
            </a:r>
            <a:r>
              <a:rPr lang="en-US" sz="2400" b="1" dirty="0" smtClean="0">
                <a:solidFill>
                  <a:schemeClr val="bg1"/>
                </a:solidFill>
              </a:rPr>
              <a:t> Hooley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Professor of Career Education and Head of </a:t>
            </a:r>
            <a:r>
              <a:rPr lang="en-US" sz="2400" b="1" dirty="0" err="1" smtClean="0">
                <a:solidFill>
                  <a:schemeClr val="bg1"/>
                </a:solidFill>
              </a:rPr>
              <a:t>iCeGS</a:t>
            </a:r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UNIVERSITY OF DERBY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492742"/>
            <a:ext cx="2952328" cy="2279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22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evolllution.com/wp-content/uploads/2012/10/looking-into-the-futu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9236" y="-1488112"/>
            <a:ext cx="9742572" cy="9650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879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6605" y="0"/>
            <a:ext cx="9237117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" y="37540"/>
            <a:ext cx="9052560" cy="1143000"/>
          </a:xfrm>
        </p:spPr>
        <p:txBody>
          <a:bodyPr/>
          <a:lstStyle/>
          <a:p>
            <a:pPr algn="l"/>
            <a:r>
              <a:rPr lang="en-GB" b="1" dirty="0" smtClean="0"/>
              <a:t>The Impact of Career </a:t>
            </a:r>
            <a:r>
              <a:rPr lang="en-GB" b="1" dirty="0"/>
              <a:t>G</a:t>
            </a:r>
            <a:r>
              <a:rPr lang="en-GB" b="1" dirty="0" smtClean="0"/>
              <a:t>uidance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726455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96" y="274638"/>
            <a:ext cx="2746648" cy="6034682"/>
          </a:xfrm>
        </p:spPr>
        <p:txBody>
          <a:bodyPr/>
          <a:lstStyle/>
          <a:p>
            <a:pPr algn="r"/>
            <a:r>
              <a:rPr lang="en-GB" b="1" dirty="0" smtClean="0"/>
              <a:t>Is the whole greater than the sum of the parts?</a:t>
            </a:r>
            <a:endParaRPr lang="en-US" b="1" dirty="0"/>
          </a:p>
        </p:txBody>
      </p:sp>
      <p:pic>
        <p:nvPicPr>
          <p:cNvPr id="1026" name="Picture 2" descr="http://i.dailymail.co.uk/i/pix/2011/05/04/article-1383497-0BE858A300000578-518_634x74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1040" y="-318408"/>
            <a:ext cx="6414120" cy="7525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1454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 smtClean="0">
                <a:solidFill>
                  <a:schemeClr val="bg1"/>
                </a:solidFill>
              </a:rPr>
              <a:t>Key Concerns: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800" dirty="0" smtClean="0">
                <a:solidFill>
                  <a:schemeClr val="bg1"/>
                </a:solidFill>
              </a:rPr>
              <a:t>How </a:t>
            </a:r>
            <a:r>
              <a:rPr lang="en-GB" sz="2800" dirty="0">
                <a:solidFill>
                  <a:schemeClr val="bg1"/>
                </a:solidFill>
              </a:rPr>
              <a:t>ministries and </a:t>
            </a:r>
            <a:r>
              <a:rPr lang="en-GB" sz="2800" dirty="0" smtClean="0">
                <a:solidFill>
                  <a:schemeClr val="bg1"/>
                </a:solidFill>
              </a:rPr>
              <a:t>other </a:t>
            </a:r>
            <a:r>
              <a:rPr lang="en-GB" sz="2800" dirty="0">
                <a:solidFill>
                  <a:schemeClr val="bg1"/>
                </a:solidFill>
              </a:rPr>
              <a:t>key stakeholders in countries manage a </a:t>
            </a:r>
            <a:r>
              <a:rPr lang="en-GB" sz="2800" dirty="0" smtClean="0">
                <a:solidFill>
                  <a:schemeClr val="bg1"/>
                </a:solidFill>
              </a:rPr>
              <a:t>shared responsibility </a:t>
            </a:r>
            <a:r>
              <a:rPr lang="en-GB" sz="2800" dirty="0">
                <a:solidFill>
                  <a:schemeClr val="bg1"/>
                </a:solidFill>
              </a:rPr>
              <a:t>for the career learning of citizens and </a:t>
            </a:r>
            <a:r>
              <a:rPr lang="en-GB" sz="2800" dirty="0" smtClean="0">
                <a:solidFill>
                  <a:schemeClr val="bg1"/>
                </a:solidFill>
              </a:rPr>
              <a:t>forge </a:t>
            </a:r>
            <a:r>
              <a:rPr lang="en-GB" sz="2800" dirty="0">
                <a:solidFill>
                  <a:schemeClr val="bg1"/>
                </a:solidFill>
              </a:rPr>
              <a:t>it into a coherent national strategy and delivery </a:t>
            </a:r>
            <a:r>
              <a:rPr lang="en-GB" sz="2800" dirty="0" smtClean="0">
                <a:solidFill>
                  <a:schemeClr val="bg1"/>
                </a:solidFill>
              </a:rPr>
              <a:t> system</a:t>
            </a:r>
            <a:r>
              <a:rPr lang="en-GB" sz="2800" dirty="0">
                <a:solidFill>
                  <a:schemeClr val="bg1"/>
                </a:solidFill>
              </a:rPr>
              <a:t>. </a:t>
            </a:r>
            <a:endParaRPr lang="en-GB" sz="2800" dirty="0" smtClean="0">
              <a:solidFill>
                <a:schemeClr val="bg1"/>
              </a:solidFill>
            </a:endParaRPr>
          </a:p>
          <a:p>
            <a:r>
              <a:rPr lang="en-GB" sz="2800" dirty="0" smtClean="0">
                <a:solidFill>
                  <a:schemeClr val="bg1"/>
                </a:solidFill>
              </a:rPr>
              <a:t>The </a:t>
            </a:r>
            <a:r>
              <a:rPr lang="en-GB" sz="2800" dirty="0">
                <a:solidFill>
                  <a:schemeClr val="bg1"/>
                </a:solidFill>
              </a:rPr>
              <a:t>frequent duplication of efforts that emerge in </a:t>
            </a:r>
            <a:r>
              <a:rPr lang="en-GB" sz="2800" dirty="0" smtClean="0">
                <a:solidFill>
                  <a:schemeClr val="bg1"/>
                </a:solidFill>
              </a:rPr>
              <a:t>career </a:t>
            </a:r>
            <a:r>
              <a:rPr lang="en-GB" sz="2800" dirty="0">
                <a:solidFill>
                  <a:schemeClr val="bg1"/>
                </a:solidFill>
              </a:rPr>
              <a:t>learning and development systems that are </a:t>
            </a:r>
            <a:r>
              <a:rPr lang="en-GB" sz="2800" dirty="0" smtClean="0">
                <a:solidFill>
                  <a:schemeClr val="bg1"/>
                </a:solidFill>
              </a:rPr>
              <a:t>not </a:t>
            </a:r>
            <a:r>
              <a:rPr lang="en-GB" sz="2800" dirty="0">
                <a:solidFill>
                  <a:schemeClr val="bg1"/>
                </a:solidFill>
              </a:rPr>
              <a:t>integrated or co-ordinated. </a:t>
            </a:r>
            <a:endParaRPr lang="en-GB" sz="2800" dirty="0" smtClean="0">
              <a:solidFill>
                <a:schemeClr val="bg1"/>
              </a:solidFill>
            </a:endParaRPr>
          </a:p>
          <a:p>
            <a:r>
              <a:rPr lang="en-GB" sz="2800" dirty="0" smtClean="0">
                <a:solidFill>
                  <a:schemeClr val="bg1"/>
                </a:solidFill>
              </a:rPr>
              <a:t>As </a:t>
            </a:r>
            <a:r>
              <a:rPr lang="en-GB" sz="2800" dirty="0">
                <a:solidFill>
                  <a:schemeClr val="bg1"/>
                </a:solidFill>
              </a:rPr>
              <a:t>individuals experience their </a:t>
            </a:r>
            <a:r>
              <a:rPr lang="en-GB" sz="2800" dirty="0" smtClean="0">
                <a:solidFill>
                  <a:schemeClr val="bg1"/>
                </a:solidFill>
              </a:rPr>
              <a:t>careers </a:t>
            </a:r>
            <a:r>
              <a:rPr lang="en-GB" sz="2800" dirty="0">
                <a:solidFill>
                  <a:schemeClr val="bg1"/>
                </a:solidFill>
              </a:rPr>
              <a:t>over a lifetime they should be able to access </a:t>
            </a:r>
            <a:r>
              <a:rPr lang="en-GB" sz="2800" dirty="0" smtClean="0">
                <a:solidFill>
                  <a:schemeClr val="bg1"/>
                </a:solidFill>
              </a:rPr>
              <a:t>support </a:t>
            </a:r>
            <a:r>
              <a:rPr lang="en-GB" sz="2800" dirty="0">
                <a:solidFill>
                  <a:schemeClr val="bg1"/>
                </a:solidFill>
              </a:rPr>
              <a:t>for their careers over the same period. </a:t>
            </a:r>
          </a:p>
          <a:p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6537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 smtClean="0">
                <a:solidFill>
                  <a:schemeClr val="bg1"/>
                </a:solidFill>
              </a:rPr>
              <a:t>Effective Practice: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Development of strategies and frameworks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National and regional co-ordination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Integrated service delivery structures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International structures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7389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 smtClean="0">
                <a:solidFill>
                  <a:schemeClr val="bg1"/>
                </a:solidFill>
              </a:rPr>
              <a:t>Key Challenges: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No tradition of career development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National and cultural challenge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Lack of priority by policy makers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Evidence and evaluation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237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5523807" cy="1147156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+mn-lt"/>
              </a:rPr>
              <a:t>“The Coming JOBS WAR”</a:t>
            </a:r>
            <a:endParaRPr lang="en-US" b="1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152" y="5264209"/>
            <a:ext cx="2337110" cy="125008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Jim Clifton, </a:t>
            </a:r>
          </a:p>
          <a:p>
            <a:pPr marL="0" indent="0">
              <a:buNone/>
            </a:pPr>
            <a:r>
              <a:rPr lang="en-US" b="1" dirty="0" smtClean="0"/>
              <a:t>Chairman of Gallup</a:t>
            </a:r>
            <a:endParaRPr lang="en-US" b="1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08168" y="1002457"/>
            <a:ext cx="3475760" cy="585554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/>
              <a:t>“What the whole world wants is a good job.” (p.10)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800" b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/>
              <a:t>“..good jobs are becoming the new currency for all world leaders.” (p.12)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800" b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/>
              <a:t>“Jobs are the heart and soul of a nation, the thing that sustains everyone.” (p.22)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800" b="1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/>
              <a:t>“…hope predicts academic success…” (p.134</a:t>
            </a:r>
            <a:endParaRPr lang="en-US" b="1" dirty="0"/>
          </a:p>
          <a:p>
            <a:pPr marL="0" indent="0">
              <a:buFont typeface="Arial" panose="020B0604020202020204" pitchFamily="34" charset="0"/>
              <a:buNone/>
            </a:pPr>
            <a:endParaRPr lang="en-US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546515"/>
            <a:ext cx="2216306" cy="2450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2528" y="1988840"/>
            <a:ext cx="2181225" cy="333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7722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 smtClean="0">
                <a:solidFill>
                  <a:schemeClr val="bg1"/>
                </a:solidFill>
              </a:rPr>
              <a:t>Key Questions: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How well are the roles and shared nature of policy responsibility </a:t>
            </a:r>
            <a:r>
              <a:rPr lang="en-GB" dirty="0" smtClean="0">
                <a:solidFill>
                  <a:schemeClr val="bg1"/>
                </a:solidFill>
              </a:rPr>
              <a:t>understood </a:t>
            </a:r>
            <a:r>
              <a:rPr lang="en-GB" dirty="0">
                <a:solidFill>
                  <a:schemeClr val="bg1"/>
                </a:solidFill>
              </a:rPr>
              <a:t>and acted </a:t>
            </a:r>
            <a:r>
              <a:rPr lang="en-GB" dirty="0" smtClean="0">
                <a:solidFill>
                  <a:schemeClr val="bg1"/>
                </a:solidFill>
              </a:rPr>
              <a:t>upon? </a:t>
            </a:r>
          </a:p>
          <a:p>
            <a:r>
              <a:rPr lang="en-GB" dirty="0">
                <a:solidFill>
                  <a:schemeClr val="bg1"/>
                </a:solidFill>
              </a:rPr>
              <a:t>To what extent is civil society </a:t>
            </a:r>
            <a:r>
              <a:rPr lang="en-GB" dirty="0" smtClean="0">
                <a:solidFill>
                  <a:schemeClr val="bg1"/>
                </a:solidFill>
              </a:rPr>
              <a:t>influencing </a:t>
            </a:r>
            <a:r>
              <a:rPr lang="en-GB" dirty="0">
                <a:solidFill>
                  <a:schemeClr val="bg1"/>
                </a:solidFill>
              </a:rPr>
              <a:t>service </a:t>
            </a:r>
            <a:r>
              <a:rPr lang="en-GB" dirty="0" smtClean="0">
                <a:solidFill>
                  <a:schemeClr val="bg1"/>
                </a:solidFill>
              </a:rPr>
              <a:t>provision?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How are career development services for young people in your country integrated together?  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7002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1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b="1" dirty="0" err="1" smtClean="0">
                <a:solidFill>
                  <a:schemeClr val="bg1"/>
                </a:solidFill>
              </a:rPr>
              <a:t>Tristram</a:t>
            </a:r>
            <a:r>
              <a:rPr lang="en-GB" b="1" dirty="0" smtClean="0">
                <a:solidFill>
                  <a:schemeClr val="bg1"/>
                </a:solidFill>
              </a:rPr>
              <a:t> Hooley</a:t>
            </a:r>
          </a:p>
        </p:txBody>
      </p:sp>
      <p:sp>
        <p:nvSpPr>
          <p:cNvPr id="38916" name="Rectangle 1027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GB" dirty="0" smtClean="0">
                <a:solidFill>
                  <a:schemeClr val="bg1"/>
                </a:solidFill>
              </a:rPr>
              <a:t>Professor of Career Education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dirty="0" smtClean="0">
                <a:solidFill>
                  <a:schemeClr val="bg1"/>
                </a:solidFill>
              </a:rPr>
              <a:t>International Centre for Guidance Studies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dirty="0" smtClean="0">
                <a:solidFill>
                  <a:schemeClr val="bg1"/>
                </a:solidFill>
              </a:rPr>
              <a:t>University of Derby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3000" dirty="0" smtClean="0">
                <a:hlinkClick r:id="rId2"/>
              </a:rPr>
              <a:t>http://www.derby.ac.uk/icegs</a:t>
            </a:r>
            <a:r>
              <a:rPr lang="en-GB" sz="3000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3000" dirty="0" smtClean="0">
                <a:hlinkClick r:id="rId3"/>
              </a:rPr>
              <a:t>t.hooley@derby.ac.uk</a:t>
            </a:r>
            <a:endParaRPr lang="en-GB" sz="30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GB" dirty="0" smtClean="0"/>
              <a:t>@</a:t>
            </a:r>
            <a:r>
              <a:rPr lang="en-GB" dirty="0" err="1" smtClean="0"/>
              <a:t>pigironjoe</a:t>
            </a:r>
            <a:r>
              <a:rPr lang="en-GB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en-GB" dirty="0" smtClean="0"/>
          </a:p>
          <a:p>
            <a:pPr eaLnBrk="1" hangingPunct="1">
              <a:buFont typeface="Wingdings" pitchFamily="2" charset="2"/>
              <a:buNone/>
            </a:pPr>
            <a:r>
              <a:rPr lang="en-GB" dirty="0" smtClean="0"/>
              <a:t>Blog at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dirty="0" smtClean="0">
                <a:hlinkClick r:id="rId4"/>
              </a:rPr>
              <a:t>http://adventuresincareerdevelopment.wordpress.com</a:t>
            </a:r>
            <a:r>
              <a:rPr lang="en-GB" dirty="0" smtClean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59563" y="5930900"/>
            <a:ext cx="2016125" cy="9271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/>
              <a:t>www.derby.ac.uk/icegs</a:t>
            </a:r>
          </a:p>
        </p:txBody>
      </p:sp>
    </p:spTree>
    <p:extLst>
      <p:ext uri="{BB962C8B-B14F-4D97-AF65-F5344CB8AC3E}">
        <p14:creationId xmlns:p14="http://schemas.microsoft.com/office/powerpoint/2010/main" val="2863555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708920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Integrated Policies: 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Creating Systems that Work</a:t>
            </a:r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063588" y="4941168"/>
            <a:ext cx="7016824" cy="17526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John McCarthy, ICCDPP Director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492742"/>
            <a:ext cx="2952328" cy="2279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74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FR" sz="3600" b="1" dirty="0" smtClean="0">
                <a:solidFill>
                  <a:schemeClr val="bg1"/>
                </a:solidFill>
              </a:rPr>
              <a:t>ILO World Report on Child Labour (2015):</a:t>
            </a:r>
            <a:endParaRPr lang="en-GB" sz="36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Child labour + </a:t>
            </a:r>
            <a:r>
              <a:rPr lang="fr-FR" sz="2800" dirty="0" err="1" smtClean="0">
                <a:solidFill>
                  <a:schemeClr val="bg1"/>
                </a:solidFill>
              </a:rPr>
              <a:t>limited</a:t>
            </a: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</a:rPr>
              <a:t>education</a:t>
            </a:r>
            <a:r>
              <a:rPr lang="fr-FR" sz="2800" dirty="0" smtClean="0">
                <a:solidFill>
                  <a:schemeClr val="bg1"/>
                </a:solidFill>
              </a:rPr>
              <a:t> = </a:t>
            </a:r>
            <a:r>
              <a:rPr lang="fr-FR" sz="2800" dirty="0" err="1" smtClean="0">
                <a:solidFill>
                  <a:schemeClr val="bg1"/>
                </a:solidFill>
              </a:rPr>
              <a:t>youth</a:t>
            </a: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</a:rPr>
              <a:t>vulnerability</a:t>
            </a:r>
            <a:r>
              <a:rPr lang="fr-FR" sz="2800" dirty="0" smtClean="0">
                <a:solidFill>
                  <a:schemeClr val="bg1"/>
                </a:solidFill>
              </a:rPr>
              <a:t> and </a:t>
            </a:r>
            <a:r>
              <a:rPr lang="fr-FR" sz="2800" dirty="0" err="1" smtClean="0">
                <a:solidFill>
                  <a:schemeClr val="bg1"/>
                </a:solidFill>
              </a:rPr>
              <a:t>greater</a:t>
            </a: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</a:rPr>
              <a:t>difficulties</a:t>
            </a:r>
            <a:r>
              <a:rPr lang="fr-FR" sz="2800" dirty="0" smtClean="0">
                <a:solidFill>
                  <a:schemeClr val="bg1"/>
                </a:solidFill>
              </a:rPr>
              <a:t> in transition to </a:t>
            </a:r>
            <a:r>
              <a:rPr lang="fr-FR" sz="2800" dirty="0" err="1" smtClean="0">
                <a:solidFill>
                  <a:schemeClr val="bg1"/>
                </a:solidFill>
              </a:rPr>
              <a:t>decent</a:t>
            </a: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</a:rPr>
              <a:t>work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fr-FR" sz="2800" dirty="0" smtClean="0">
                <a:solidFill>
                  <a:schemeClr val="bg1"/>
                </a:solidFill>
              </a:rPr>
              <a:t>Links </a:t>
            </a:r>
            <a:r>
              <a:rPr lang="fr-FR" sz="2800" dirty="0" err="1" smtClean="0">
                <a:solidFill>
                  <a:schemeClr val="bg1"/>
                </a:solidFill>
              </a:rPr>
              <a:t>between</a:t>
            </a: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</a:rPr>
              <a:t>child</a:t>
            </a:r>
            <a:r>
              <a:rPr lang="fr-FR" sz="2800" dirty="0" smtClean="0">
                <a:solidFill>
                  <a:schemeClr val="bg1"/>
                </a:solidFill>
              </a:rPr>
              <a:t> labour, </a:t>
            </a:r>
            <a:r>
              <a:rPr lang="fr-FR" sz="2800" dirty="0" err="1" smtClean="0">
                <a:solidFill>
                  <a:schemeClr val="bg1"/>
                </a:solidFill>
              </a:rPr>
              <a:t>youth</a:t>
            </a: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</a:rPr>
              <a:t>employment</a:t>
            </a:r>
            <a:r>
              <a:rPr lang="fr-FR" sz="2800" dirty="0" smtClean="0">
                <a:solidFill>
                  <a:schemeClr val="bg1"/>
                </a:solidFill>
              </a:rPr>
              <a:t>, and engagement in </a:t>
            </a:r>
            <a:r>
              <a:rPr lang="fr-FR" sz="2800" dirty="0" err="1" smtClean="0">
                <a:solidFill>
                  <a:schemeClr val="bg1"/>
                </a:solidFill>
              </a:rPr>
              <a:t>education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fr-FR" sz="2800" dirty="0" err="1" smtClean="0">
                <a:solidFill>
                  <a:schemeClr val="bg1"/>
                </a:solidFill>
              </a:rPr>
              <a:t>Alarming</a:t>
            </a: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</a:rPr>
              <a:t>share</a:t>
            </a:r>
            <a:r>
              <a:rPr lang="fr-FR" sz="2800" dirty="0" smtClean="0">
                <a:solidFill>
                  <a:schemeClr val="bg1"/>
                </a:solidFill>
              </a:rPr>
              <a:t> of </a:t>
            </a:r>
            <a:r>
              <a:rPr lang="fr-FR" sz="2800" dirty="0" err="1" smtClean="0">
                <a:solidFill>
                  <a:schemeClr val="bg1"/>
                </a:solidFill>
              </a:rPr>
              <a:t>employed</a:t>
            </a:r>
            <a:r>
              <a:rPr lang="fr-FR" sz="2800" dirty="0" smtClean="0">
                <a:solidFill>
                  <a:schemeClr val="bg1"/>
                </a:solidFill>
              </a:rPr>
              <a:t> 15-17 </a:t>
            </a:r>
            <a:r>
              <a:rPr lang="fr-FR" sz="2800" dirty="0" err="1" smtClean="0">
                <a:solidFill>
                  <a:schemeClr val="bg1"/>
                </a:solidFill>
              </a:rPr>
              <a:t>year</a:t>
            </a: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</a:rPr>
              <a:t>olds</a:t>
            </a:r>
            <a:r>
              <a:rPr lang="fr-FR" sz="2800" dirty="0" smtClean="0">
                <a:solidFill>
                  <a:schemeClr val="bg1"/>
                </a:solidFill>
              </a:rPr>
              <a:t> in </a:t>
            </a:r>
            <a:r>
              <a:rPr lang="fr-FR" sz="2800" dirty="0" err="1" smtClean="0">
                <a:solidFill>
                  <a:schemeClr val="bg1"/>
                </a:solidFill>
              </a:rPr>
              <a:t>hazardous</a:t>
            </a: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</a:rPr>
              <a:t>work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fr-FR" sz="2800" dirty="0" smtClean="0">
                <a:solidFill>
                  <a:schemeClr val="bg1"/>
                </a:solidFill>
              </a:rPr>
              <a:t>Comment: social </a:t>
            </a:r>
            <a:r>
              <a:rPr lang="fr-FR" sz="2800" dirty="0" err="1" smtClean="0">
                <a:solidFill>
                  <a:schemeClr val="bg1"/>
                </a:solidFill>
              </a:rPr>
              <a:t>equity</a:t>
            </a:r>
            <a:r>
              <a:rPr lang="fr-FR" sz="2800" dirty="0" smtClean="0">
                <a:solidFill>
                  <a:schemeClr val="bg1"/>
                </a:solidFill>
              </a:rPr>
              <a:t>, social inclusion, social </a:t>
            </a:r>
            <a:r>
              <a:rPr lang="fr-FR" sz="2800" dirty="0" err="1" smtClean="0">
                <a:solidFill>
                  <a:schemeClr val="bg1"/>
                </a:solidFill>
              </a:rPr>
              <a:t>cohesion</a:t>
            </a:r>
            <a:r>
              <a:rPr lang="fr-FR" sz="2800" dirty="0" smtClean="0">
                <a:solidFill>
                  <a:schemeClr val="bg1"/>
                </a:solidFill>
              </a:rPr>
              <a:t>, </a:t>
            </a:r>
            <a:r>
              <a:rPr lang="fr-FR" sz="2800" dirty="0" err="1" smtClean="0">
                <a:solidFill>
                  <a:schemeClr val="bg1"/>
                </a:solidFill>
              </a:rPr>
              <a:t>gender</a:t>
            </a: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</a:rPr>
              <a:t>equality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8863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fr-FR" sz="3600" b="1" dirty="0" smtClean="0">
                <a:solidFill>
                  <a:schemeClr val="bg1"/>
                </a:solidFill>
              </a:rPr>
              <a:t>USAID: Impact of </a:t>
            </a:r>
            <a:r>
              <a:rPr lang="fr-FR" sz="3600" b="1" dirty="0" err="1" smtClean="0">
                <a:solidFill>
                  <a:schemeClr val="bg1"/>
                </a:solidFill>
              </a:rPr>
              <a:t>Youth</a:t>
            </a:r>
            <a:r>
              <a:rPr lang="fr-FR" sz="3600" b="1" dirty="0" smtClean="0">
                <a:solidFill>
                  <a:schemeClr val="bg1"/>
                </a:solidFill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</a:rPr>
              <a:t>Workforce</a:t>
            </a:r>
            <a:r>
              <a:rPr lang="fr-FR" sz="3600" b="1" dirty="0" smtClean="0">
                <a:solidFill>
                  <a:schemeClr val="bg1"/>
                </a:solidFill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</a:rPr>
              <a:t>Development</a:t>
            </a:r>
            <a:r>
              <a:rPr lang="fr-FR" sz="3600" b="1" dirty="0" smtClean="0">
                <a:solidFill>
                  <a:schemeClr val="bg1"/>
                </a:solidFill>
              </a:rPr>
              <a:t> programs (2013):</a:t>
            </a:r>
            <a:endParaRPr lang="en-GB" sz="36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err="1" smtClean="0">
                <a:solidFill>
                  <a:schemeClr val="bg1"/>
                </a:solidFill>
              </a:rPr>
              <a:t>Improved</a:t>
            </a: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</a:rPr>
              <a:t>employment</a:t>
            </a: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</a:rPr>
              <a:t>outcomes</a:t>
            </a:r>
            <a:r>
              <a:rPr lang="fr-FR" sz="2800" dirty="0" smtClean="0">
                <a:solidFill>
                  <a:schemeClr val="bg1"/>
                </a:solidFill>
              </a:rPr>
              <a:t> for </a:t>
            </a:r>
            <a:r>
              <a:rPr lang="fr-FR" sz="2800" dirty="0" err="1" smtClean="0">
                <a:solidFill>
                  <a:schemeClr val="bg1"/>
                </a:solidFill>
              </a:rPr>
              <a:t>marginalised</a:t>
            </a:r>
            <a:r>
              <a:rPr lang="fr-FR" sz="2800" dirty="0" smtClean="0">
                <a:solidFill>
                  <a:schemeClr val="bg1"/>
                </a:solidFill>
              </a:rPr>
              <a:t> and </a:t>
            </a:r>
            <a:r>
              <a:rPr lang="fr-FR" sz="2800" dirty="0" err="1" smtClean="0">
                <a:solidFill>
                  <a:schemeClr val="bg1"/>
                </a:solidFill>
              </a:rPr>
              <a:t>less</a:t>
            </a: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</a:rPr>
              <a:t>educated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fr-FR" sz="2800" dirty="0" err="1" smtClean="0">
                <a:solidFill>
                  <a:schemeClr val="bg1"/>
                </a:solidFill>
              </a:rPr>
              <a:t>Improved</a:t>
            </a: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</a:rPr>
              <a:t>employability</a:t>
            </a: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</a:rPr>
              <a:t>skills</a:t>
            </a:r>
            <a:r>
              <a:rPr lang="fr-FR" sz="2800" dirty="0" smtClean="0">
                <a:solidFill>
                  <a:schemeClr val="bg1"/>
                </a:solidFill>
              </a:rPr>
              <a:t> and life </a:t>
            </a:r>
            <a:r>
              <a:rPr lang="fr-FR" sz="2800" dirty="0" err="1" smtClean="0">
                <a:solidFill>
                  <a:schemeClr val="bg1"/>
                </a:solidFill>
              </a:rPr>
              <a:t>skills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fr-FR" sz="2800" dirty="0" err="1" smtClean="0">
                <a:solidFill>
                  <a:schemeClr val="bg1"/>
                </a:solidFill>
              </a:rPr>
              <a:t>Increased</a:t>
            </a: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 err="1">
                <a:solidFill>
                  <a:schemeClr val="bg1"/>
                </a:solidFill>
              </a:rPr>
              <a:t>r</a:t>
            </a:r>
            <a:r>
              <a:rPr lang="fr-FR" sz="2800" dirty="0" err="1" smtClean="0">
                <a:solidFill>
                  <a:schemeClr val="bg1"/>
                </a:solidFill>
              </a:rPr>
              <a:t>e-engagement</a:t>
            </a: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</a:rPr>
              <a:t>with</a:t>
            </a: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</a:rPr>
              <a:t>learning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fr-FR" sz="2800" dirty="0" err="1" smtClean="0">
                <a:solidFill>
                  <a:schemeClr val="bg1"/>
                </a:solidFill>
              </a:rPr>
              <a:t>Some</a:t>
            </a:r>
            <a:r>
              <a:rPr lang="fr-FR" sz="2800" dirty="0" smtClean="0">
                <a:solidFill>
                  <a:schemeClr val="bg1"/>
                </a:solidFill>
              </a:rPr>
              <a:t> impact on </a:t>
            </a:r>
            <a:r>
              <a:rPr lang="fr-FR" sz="2800" dirty="0" err="1" smtClean="0">
                <a:solidFill>
                  <a:schemeClr val="bg1"/>
                </a:solidFill>
              </a:rPr>
              <a:t>policy</a:t>
            </a: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</a:rPr>
              <a:t>reform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949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fr-FR" b="1" dirty="0" err="1" smtClean="0">
                <a:solidFill>
                  <a:schemeClr val="bg1"/>
                </a:solidFill>
              </a:rPr>
              <a:t>European</a:t>
            </a:r>
            <a:r>
              <a:rPr lang="fr-FR" b="1" dirty="0" smtClean="0">
                <a:solidFill>
                  <a:schemeClr val="bg1"/>
                </a:solidFill>
              </a:rPr>
              <a:t> Social </a:t>
            </a:r>
            <a:r>
              <a:rPr lang="fr-FR" b="1" dirty="0" err="1" smtClean="0">
                <a:solidFill>
                  <a:schemeClr val="bg1"/>
                </a:solidFill>
              </a:rPr>
              <a:t>Partners</a:t>
            </a:r>
            <a:r>
              <a:rPr lang="fr-FR" b="1" dirty="0" smtClean="0">
                <a:solidFill>
                  <a:schemeClr val="bg1"/>
                </a:solidFill>
              </a:rPr>
              <a:t> Framework for Actions for </a:t>
            </a:r>
            <a:r>
              <a:rPr lang="fr-FR" b="1" dirty="0" err="1" smtClean="0">
                <a:solidFill>
                  <a:schemeClr val="bg1"/>
                </a:solidFill>
              </a:rPr>
              <a:t>Youth</a:t>
            </a:r>
            <a:r>
              <a:rPr lang="fr-FR" b="1" dirty="0" smtClean="0">
                <a:solidFill>
                  <a:schemeClr val="bg1"/>
                </a:solidFill>
              </a:rPr>
              <a:t> </a:t>
            </a:r>
            <a:r>
              <a:rPr lang="fr-FR" b="1" dirty="0" err="1">
                <a:solidFill>
                  <a:schemeClr val="bg1"/>
                </a:solidFill>
              </a:rPr>
              <a:t>Employment</a:t>
            </a:r>
            <a:r>
              <a:rPr lang="fr-FR" b="1" dirty="0">
                <a:solidFill>
                  <a:schemeClr val="bg1"/>
                </a:solidFill>
              </a:rPr>
              <a:t>: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25963"/>
          </a:xfrm>
        </p:spPr>
        <p:txBody>
          <a:bodyPr>
            <a:normAutofit/>
          </a:bodyPr>
          <a:lstStyle/>
          <a:p>
            <a:r>
              <a:rPr lang="fr-FR" sz="2800" b="1" dirty="0" err="1" smtClean="0">
                <a:solidFill>
                  <a:schemeClr val="bg1"/>
                </a:solidFill>
              </a:rPr>
              <a:t>Priority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FR" sz="2800" dirty="0" smtClean="0">
                <a:solidFill>
                  <a:schemeClr val="bg1"/>
                </a:solidFill>
              </a:rPr>
              <a:t>actions:</a:t>
            </a:r>
          </a:p>
          <a:p>
            <a:r>
              <a:rPr lang="fr-FR" sz="2800" b="1" dirty="0" err="1" smtClean="0">
                <a:solidFill>
                  <a:schemeClr val="bg1"/>
                </a:solidFill>
              </a:rPr>
              <a:t>Improving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FR" sz="2800" b="1" dirty="0" err="1" smtClean="0">
                <a:solidFill>
                  <a:schemeClr val="bg1"/>
                </a:solidFill>
              </a:rPr>
              <a:t>learning</a:t>
            </a:r>
            <a:r>
              <a:rPr lang="fr-FR" sz="2800" dirty="0" smtClean="0">
                <a:solidFill>
                  <a:schemeClr val="bg1"/>
                </a:solidFill>
              </a:rPr>
              <a:t>: </a:t>
            </a:r>
            <a:r>
              <a:rPr lang="fr-FR" sz="2800" dirty="0" err="1" smtClean="0">
                <a:solidFill>
                  <a:schemeClr val="bg1"/>
                </a:solidFill>
              </a:rPr>
              <a:t>well</a:t>
            </a: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</a:rPr>
              <a:t>designed</a:t>
            </a: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</a:rPr>
              <a:t>education</a:t>
            </a:r>
            <a:r>
              <a:rPr lang="fr-FR" sz="2800" dirty="0" smtClean="0">
                <a:solidFill>
                  <a:schemeClr val="bg1"/>
                </a:solidFill>
              </a:rPr>
              <a:t> and training curricula </a:t>
            </a:r>
            <a:r>
              <a:rPr lang="fr-FR" sz="2800" dirty="0" err="1" smtClean="0">
                <a:solidFill>
                  <a:schemeClr val="bg1"/>
                </a:solidFill>
              </a:rPr>
              <a:t>with</a:t>
            </a:r>
            <a:r>
              <a:rPr lang="fr-FR" sz="2800" dirty="0" smtClean="0">
                <a:solidFill>
                  <a:schemeClr val="bg1"/>
                </a:solidFill>
              </a:rPr>
              <a:t> social </a:t>
            </a:r>
            <a:r>
              <a:rPr lang="fr-FR" sz="2800" dirty="0" err="1" smtClean="0">
                <a:solidFill>
                  <a:schemeClr val="bg1"/>
                </a:solidFill>
              </a:rPr>
              <a:t>partner</a:t>
            </a: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</a:rPr>
              <a:t>involvement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fr-FR" sz="2800" b="1" dirty="0" err="1" smtClean="0">
                <a:solidFill>
                  <a:schemeClr val="bg1"/>
                </a:solidFill>
              </a:rPr>
              <a:t>Improving</a:t>
            </a:r>
            <a:r>
              <a:rPr lang="fr-FR" sz="2800" b="1" dirty="0" smtClean="0">
                <a:solidFill>
                  <a:schemeClr val="bg1"/>
                </a:solidFill>
              </a:rPr>
              <a:t> transitions </a:t>
            </a:r>
            <a:r>
              <a:rPr lang="fr-FR" sz="2800" dirty="0" smtClean="0">
                <a:solidFill>
                  <a:schemeClr val="bg1"/>
                </a:solidFill>
              </a:rPr>
              <a:t>(</a:t>
            </a:r>
            <a:r>
              <a:rPr lang="fr-FR" sz="2800" dirty="0" err="1" smtClean="0">
                <a:solidFill>
                  <a:schemeClr val="bg1"/>
                </a:solidFill>
              </a:rPr>
              <a:t>education</a:t>
            </a:r>
            <a:r>
              <a:rPr lang="fr-FR" sz="2800" dirty="0" smtClean="0">
                <a:solidFill>
                  <a:schemeClr val="bg1"/>
                </a:solidFill>
              </a:rPr>
              <a:t>, training, </a:t>
            </a:r>
            <a:r>
              <a:rPr lang="fr-FR" sz="2800" dirty="0" err="1" smtClean="0">
                <a:solidFill>
                  <a:schemeClr val="bg1"/>
                </a:solidFill>
              </a:rPr>
              <a:t>employment</a:t>
            </a:r>
            <a:r>
              <a:rPr lang="fr-FR" sz="2800" dirty="0" smtClean="0">
                <a:solidFill>
                  <a:schemeClr val="bg1"/>
                </a:solidFill>
              </a:rPr>
              <a:t>): </a:t>
            </a:r>
            <a:r>
              <a:rPr lang="fr-FR" sz="2800" dirty="0" err="1" smtClean="0">
                <a:solidFill>
                  <a:schemeClr val="bg1"/>
                </a:solidFill>
              </a:rPr>
              <a:t>careers</a:t>
            </a:r>
            <a:r>
              <a:rPr lang="fr-FR" sz="2800" dirty="0" smtClean="0">
                <a:solidFill>
                  <a:schemeClr val="bg1"/>
                </a:solidFill>
              </a:rPr>
              <a:t> information and guidance</a:t>
            </a:r>
          </a:p>
          <a:p>
            <a:r>
              <a:rPr lang="fr-FR" sz="2800" dirty="0" err="1" smtClean="0">
                <a:solidFill>
                  <a:schemeClr val="bg1"/>
                </a:solidFill>
              </a:rPr>
              <a:t>Increasing</a:t>
            </a: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</a:rPr>
              <a:t>employment</a:t>
            </a: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b="1" dirty="0" err="1" smtClean="0">
                <a:solidFill>
                  <a:schemeClr val="bg1"/>
                </a:solidFill>
              </a:rPr>
              <a:t>opportunities</a:t>
            </a:r>
            <a:endParaRPr lang="fr-FR" sz="2800" b="1" dirty="0" smtClean="0">
              <a:solidFill>
                <a:schemeClr val="bg1"/>
              </a:solidFill>
            </a:endParaRPr>
          </a:p>
          <a:p>
            <a:r>
              <a:rPr lang="fr-FR" sz="2800" dirty="0" err="1" smtClean="0">
                <a:solidFill>
                  <a:schemeClr val="bg1"/>
                </a:solidFill>
              </a:rPr>
              <a:t>Improving</a:t>
            </a: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b="1" dirty="0" smtClean="0">
                <a:solidFill>
                  <a:schemeClr val="bg1"/>
                </a:solidFill>
              </a:rPr>
              <a:t>entrepreneurial </a:t>
            </a:r>
            <a:r>
              <a:rPr lang="fr-FR" sz="2800" b="1" dirty="0" err="1" smtClean="0">
                <a:solidFill>
                  <a:schemeClr val="bg1"/>
                </a:solidFill>
              </a:rPr>
              <a:t>skills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FR" sz="2800" dirty="0" smtClean="0">
                <a:solidFill>
                  <a:schemeClr val="bg1"/>
                </a:solidFill>
              </a:rPr>
              <a:t>(</a:t>
            </a:r>
            <a:r>
              <a:rPr lang="fr-FR" sz="2800" dirty="0" err="1" smtClean="0">
                <a:solidFill>
                  <a:schemeClr val="bg1"/>
                </a:solidFill>
              </a:rPr>
              <a:t>start</a:t>
            </a:r>
            <a:r>
              <a:rPr lang="fr-FR" sz="2800" dirty="0" smtClean="0">
                <a:solidFill>
                  <a:schemeClr val="bg1"/>
                </a:solidFill>
              </a:rPr>
              <a:t> in </a:t>
            </a:r>
            <a:r>
              <a:rPr lang="fr-FR" sz="2800" dirty="0" err="1" smtClean="0">
                <a:solidFill>
                  <a:schemeClr val="bg1"/>
                </a:solidFill>
              </a:rPr>
              <a:t>school</a:t>
            </a:r>
            <a:r>
              <a:rPr lang="fr-FR" sz="2800" dirty="0" smtClean="0">
                <a:solidFill>
                  <a:schemeClr val="bg1"/>
                </a:solidFill>
              </a:rPr>
              <a:t>!) 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0016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b="1" dirty="0" err="1" smtClean="0">
                <a:solidFill>
                  <a:schemeClr val="bg1"/>
                </a:solidFill>
              </a:rPr>
              <a:t>Youth</a:t>
            </a:r>
            <a:r>
              <a:rPr lang="fr-FR" b="1" dirty="0" smtClean="0">
                <a:solidFill>
                  <a:schemeClr val="bg1"/>
                </a:solidFill>
              </a:rPr>
              <a:t> </a:t>
            </a:r>
            <a:r>
              <a:rPr lang="fr-FR" b="1" dirty="0" err="1">
                <a:solidFill>
                  <a:schemeClr val="bg1"/>
                </a:solidFill>
              </a:rPr>
              <a:t>E</a:t>
            </a:r>
            <a:r>
              <a:rPr lang="fr-FR" b="1" dirty="0" err="1" smtClean="0">
                <a:solidFill>
                  <a:schemeClr val="bg1"/>
                </a:solidFill>
              </a:rPr>
              <a:t>mployment</a:t>
            </a:r>
            <a:r>
              <a:rPr lang="fr-FR" b="1" dirty="0" smtClean="0">
                <a:solidFill>
                  <a:schemeClr val="bg1"/>
                </a:solidFill>
              </a:rPr>
              <a:t> P</a:t>
            </a:r>
            <a:r>
              <a:rPr lang="fr-FR" b="1" dirty="0">
                <a:solidFill>
                  <a:schemeClr val="bg1"/>
                </a:solidFill>
              </a:rPr>
              <a:t>olicy: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err="1" smtClean="0">
                <a:solidFill>
                  <a:schemeClr val="bg1"/>
                </a:solidFill>
              </a:rPr>
              <a:t>Whose</a:t>
            </a: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</a:rPr>
              <a:t>responsibility</a:t>
            </a:r>
            <a:r>
              <a:rPr lang="fr-FR" sz="2800" dirty="0" smtClean="0">
                <a:solidFill>
                  <a:schemeClr val="bg1"/>
                </a:solidFill>
              </a:rPr>
              <a:t>?</a:t>
            </a:r>
          </a:p>
          <a:p>
            <a:r>
              <a:rPr lang="fr-FR" sz="2800" dirty="0" err="1" smtClean="0">
                <a:solidFill>
                  <a:schemeClr val="bg1"/>
                </a:solidFill>
              </a:rPr>
              <a:t>Which</a:t>
            </a: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</a:rPr>
              <a:t>government</a:t>
            </a: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</a:rPr>
              <a:t>departments</a:t>
            </a:r>
            <a:r>
              <a:rPr lang="fr-FR" sz="2800" dirty="0" smtClean="0">
                <a:solidFill>
                  <a:schemeClr val="bg1"/>
                </a:solidFill>
              </a:rPr>
              <a:t>?</a:t>
            </a:r>
          </a:p>
          <a:p>
            <a:r>
              <a:rPr lang="fr-FR" sz="2800" dirty="0" err="1" smtClean="0">
                <a:solidFill>
                  <a:schemeClr val="bg1"/>
                </a:solidFill>
              </a:rPr>
              <a:t>Who</a:t>
            </a:r>
            <a:r>
              <a:rPr lang="fr-FR" sz="2800" dirty="0" smtClean="0">
                <a:solidFill>
                  <a:schemeClr val="bg1"/>
                </a:solidFill>
              </a:rPr>
              <a:t> are the </a:t>
            </a:r>
            <a:r>
              <a:rPr lang="fr-FR" sz="2800" dirty="0" err="1" smtClean="0">
                <a:solidFill>
                  <a:schemeClr val="bg1"/>
                </a:solidFill>
              </a:rPr>
              <a:t>other</a:t>
            </a: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</a:rPr>
              <a:t>actors</a:t>
            </a:r>
            <a:r>
              <a:rPr lang="fr-FR" sz="2800" dirty="0" smtClean="0">
                <a:solidFill>
                  <a:schemeClr val="bg1"/>
                </a:solidFill>
              </a:rPr>
              <a:t>?</a:t>
            </a:r>
          </a:p>
          <a:p>
            <a:r>
              <a:rPr lang="fr-FR" sz="2800" dirty="0" smtClean="0">
                <a:solidFill>
                  <a:schemeClr val="bg1"/>
                </a:solidFill>
              </a:rPr>
              <a:t>How </a:t>
            </a:r>
            <a:r>
              <a:rPr lang="fr-FR" sz="2800" dirty="0" err="1" smtClean="0">
                <a:solidFill>
                  <a:schemeClr val="bg1"/>
                </a:solidFill>
              </a:rPr>
              <a:t>well</a:t>
            </a:r>
            <a:r>
              <a:rPr lang="fr-FR" sz="2800" dirty="0" smtClean="0">
                <a:solidFill>
                  <a:schemeClr val="bg1"/>
                </a:solidFill>
              </a:rPr>
              <a:t> do </a:t>
            </a:r>
            <a:r>
              <a:rPr lang="fr-FR" sz="2800" dirty="0" err="1" smtClean="0">
                <a:solidFill>
                  <a:schemeClr val="bg1"/>
                </a:solidFill>
              </a:rPr>
              <a:t>they</a:t>
            </a: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</a:rPr>
              <a:t>cooperate</a:t>
            </a:r>
            <a:r>
              <a:rPr lang="fr-FR" sz="2800" dirty="0" smtClean="0">
                <a:solidFill>
                  <a:schemeClr val="bg1"/>
                </a:solidFill>
              </a:rPr>
              <a:t>?</a:t>
            </a:r>
          </a:p>
          <a:p>
            <a:r>
              <a:rPr lang="fr-FR" sz="2800" dirty="0" err="1" smtClean="0">
                <a:solidFill>
                  <a:schemeClr val="bg1"/>
                </a:solidFill>
              </a:rPr>
              <a:t>Youth</a:t>
            </a: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</a:rPr>
              <a:t>employment</a:t>
            </a:r>
            <a:r>
              <a:rPr lang="fr-FR" sz="2800" dirty="0" smtClean="0">
                <a:solidFill>
                  <a:schemeClr val="bg1"/>
                </a:solidFill>
              </a:rPr>
              <a:t> vs </a:t>
            </a:r>
            <a:r>
              <a:rPr lang="fr-FR" sz="2800" dirty="0" err="1" smtClean="0">
                <a:solidFill>
                  <a:schemeClr val="bg1"/>
                </a:solidFill>
              </a:rPr>
              <a:t>youth</a:t>
            </a:r>
            <a:r>
              <a:rPr lang="fr-FR" sz="2800" dirty="0" smtClean="0">
                <a:solidFill>
                  <a:schemeClr val="bg1"/>
                </a:solidFill>
              </a:rPr>
              <a:t> engagement?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46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b="1" dirty="0" smtClean="0">
                <a:solidFill>
                  <a:schemeClr val="bg1"/>
                </a:solidFill>
              </a:rPr>
              <a:t>How are </a:t>
            </a:r>
            <a:r>
              <a:rPr lang="fr-FR" b="1" dirty="0" err="1">
                <a:solidFill>
                  <a:schemeClr val="bg1"/>
                </a:solidFill>
              </a:rPr>
              <a:t>P</a:t>
            </a:r>
            <a:r>
              <a:rPr lang="fr-FR" b="1" dirty="0" err="1" smtClean="0">
                <a:solidFill>
                  <a:schemeClr val="bg1"/>
                </a:solidFill>
              </a:rPr>
              <a:t>olicies</a:t>
            </a:r>
            <a:r>
              <a:rPr lang="fr-FR" b="1" dirty="0" smtClean="0">
                <a:solidFill>
                  <a:schemeClr val="bg1"/>
                </a:solidFill>
              </a:rPr>
              <a:t> </a:t>
            </a:r>
            <a:r>
              <a:rPr lang="fr-FR" b="1" dirty="0" err="1">
                <a:solidFill>
                  <a:schemeClr val="bg1"/>
                </a:solidFill>
              </a:rPr>
              <a:t>I</a:t>
            </a:r>
            <a:r>
              <a:rPr lang="fr-FR" b="1" dirty="0" err="1" smtClean="0">
                <a:solidFill>
                  <a:schemeClr val="bg1"/>
                </a:solidFill>
              </a:rPr>
              <a:t>ntegrated</a:t>
            </a:r>
            <a:r>
              <a:rPr lang="fr-FR" b="1" dirty="0" smtClean="0">
                <a:solidFill>
                  <a:schemeClr val="bg1"/>
                </a:solidFill>
              </a:rPr>
              <a:t>?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sz="2400" dirty="0" smtClean="0">
                <a:solidFill>
                  <a:schemeClr val="bg1"/>
                </a:solidFill>
              </a:rPr>
              <a:t>National </a:t>
            </a:r>
            <a:r>
              <a:rPr lang="fr-FR" sz="2400" dirty="0" err="1" smtClean="0">
                <a:solidFill>
                  <a:schemeClr val="bg1"/>
                </a:solidFill>
              </a:rPr>
              <a:t>strategies</a:t>
            </a:r>
            <a:endParaRPr lang="fr-FR" sz="2400" dirty="0" smtClean="0">
              <a:solidFill>
                <a:schemeClr val="bg1"/>
              </a:solidFill>
            </a:endParaRPr>
          </a:p>
          <a:p>
            <a:r>
              <a:rPr lang="fr-FR" sz="2400" dirty="0" err="1" smtClean="0">
                <a:solidFill>
                  <a:schemeClr val="bg1"/>
                </a:solidFill>
              </a:rPr>
              <a:t>Human</a:t>
            </a:r>
            <a:r>
              <a:rPr lang="fr-FR" sz="2400" dirty="0" smtClean="0">
                <a:solidFill>
                  <a:schemeClr val="bg1"/>
                </a:solidFill>
              </a:rPr>
              <a:t> </a:t>
            </a:r>
            <a:r>
              <a:rPr lang="fr-FR" sz="2400" dirty="0" err="1" smtClean="0">
                <a:solidFill>
                  <a:schemeClr val="bg1"/>
                </a:solidFill>
              </a:rPr>
              <a:t>resource</a:t>
            </a:r>
            <a:r>
              <a:rPr lang="fr-FR" sz="2400" dirty="0" smtClean="0">
                <a:solidFill>
                  <a:schemeClr val="bg1"/>
                </a:solidFill>
              </a:rPr>
              <a:t> </a:t>
            </a:r>
            <a:r>
              <a:rPr lang="fr-FR" sz="2400" dirty="0" err="1" smtClean="0">
                <a:solidFill>
                  <a:schemeClr val="bg1"/>
                </a:solidFill>
              </a:rPr>
              <a:t>development</a:t>
            </a:r>
            <a:r>
              <a:rPr lang="fr-FR" sz="2400" dirty="0" smtClean="0">
                <a:solidFill>
                  <a:schemeClr val="bg1"/>
                </a:solidFill>
              </a:rPr>
              <a:t> (HRD)</a:t>
            </a:r>
          </a:p>
          <a:p>
            <a:r>
              <a:rPr lang="fr-FR" sz="2400" dirty="0" err="1" smtClean="0">
                <a:solidFill>
                  <a:schemeClr val="bg1"/>
                </a:solidFill>
              </a:rPr>
              <a:t>Lifelong</a:t>
            </a:r>
            <a:r>
              <a:rPr lang="fr-FR" sz="2400" dirty="0" smtClean="0">
                <a:solidFill>
                  <a:schemeClr val="bg1"/>
                </a:solidFill>
              </a:rPr>
              <a:t> </a:t>
            </a:r>
            <a:r>
              <a:rPr lang="fr-FR" sz="2400" dirty="0" err="1" smtClean="0">
                <a:solidFill>
                  <a:schemeClr val="bg1"/>
                </a:solidFill>
              </a:rPr>
              <a:t>learning</a:t>
            </a:r>
            <a:endParaRPr lang="fr-FR" sz="2400" dirty="0" smtClean="0">
              <a:solidFill>
                <a:schemeClr val="bg1"/>
              </a:solidFill>
            </a:endParaRPr>
          </a:p>
          <a:p>
            <a:r>
              <a:rPr lang="fr-FR" sz="2400" dirty="0" err="1" smtClean="0">
                <a:solidFill>
                  <a:schemeClr val="bg1"/>
                </a:solidFill>
              </a:rPr>
              <a:t>Skills</a:t>
            </a:r>
            <a:r>
              <a:rPr lang="fr-FR" sz="2400" dirty="0" smtClean="0">
                <a:solidFill>
                  <a:schemeClr val="bg1"/>
                </a:solidFill>
              </a:rPr>
              <a:t> </a:t>
            </a:r>
            <a:r>
              <a:rPr lang="fr-FR" sz="2400" dirty="0" err="1" smtClean="0">
                <a:solidFill>
                  <a:schemeClr val="bg1"/>
                </a:solidFill>
              </a:rPr>
              <a:t>development</a:t>
            </a:r>
            <a:endParaRPr lang="fr-FR" sz="2400" dirty="0" smtClean="0">
              <a:solidFill>
                <a:schemeClr val="bg1"/>
              </a:solidFill>
            </a:endParaRPr>
          </a:p>
          <a:p>
            <a:r>
              <a:rPr lang="fr-FR" sz="2400" dirty="0" smtClean="0">
                <a:solidFill>
                  <a:schemeClr val="bg1"/>
                </a:solidFill>
              </a:rPr>
              <a:t>Labour </a:t>
            </a:r>
            <a:r>
              <a:rPr lang="fr-FR" sz="2400" dirty="0" err="1" smtClean="0">
                <a:solidFill>
                  <a:schemeClr val="bg1"/>
                </a:solidFill>
              </a:rPr>
              <a:t>market</a:t>
            </a:r>
            <a:r>
              <a:rPr lang="fr-FR" sz="2400" dirty="0" smtClean="0">
                <a:solidFill>
                  <a:schemeClr val="bg1"/>
                </a:solidFill>
              </a:rPr>
              <a:t> transition</a:t>
            </a:r>
          </a:p>
          <a:p>
            <a:r>
              <a:rPr lang="fr-FR" sz="2400" dirty="0" err="1" smtClean="0">
                <a:solidFill>
                  <a:schemeClr val="bg1"/>
                </a:solidFill>
              </a:rPr>
              <a:t>Ministries</a:t>
            </a:r>
            <a:r>
              <a:rPr lang="fr-FR" sz="2400" dirty="0" smtClean="0">
                <a:solidFill>
                  <a:schemeClr val="bg1"/>
                </a:solidFill>
              </a:rPr>
              <a:t>, </a:t>
            </a:r>
            <a:r>
              <a:rPr lang="fr-FR" sz="2400" dirty="0" err="1" smtClean="0">
                <a:solidFill>
                  <a:schemeClr val="bg1"/>
                </a:solidFill>
              </a:rPr>
              <a:t>agencies</a:t>
            </a:r>
            <a:r>
              <a:rPr lang="fr-FR" sz="2400" dirty="0" smtClean="0">
                <a:solidFill>
                  <a:schemeClr val="bg1"/>
                </a:solidFill>
              </a:rPr>
              <a:t>, </a:t>
            </a:r>
            <a:r>
              <a:rPr lang="fr-FR" sz="2400" dirty="0" err="1" smtClean="0">
                <a:solidFill>
                  <a:schemeClr val="bg1"/>
                </a:solidFill>
              </a:rPr>
              <a:t>other</a:t>
            </a:r>
            <a:r>
              <a:rPr lang="fr-FR" sz="2400" dirty="0" smtClean="0">
                <a:solidFill>
                  <a:schemeClr val="bg1"/>
                </a:solidFill>
              </a:rPr>
              <a:t> </a:t>
            </a:r>
            <a:r>
              <a:rPr lang="fr-FR" sz="2400" dirty="0" err="1" smtClean="0">
                <a:solidFill>
                  <a:schemeClr val="bg1"/>
                </a:solidFill>
              </a:rPr>
              <a:t>partners</a:t>
            </a:r>
            <a:r>
              <a:rPr lang="fr-FR" sz="2400" dirty="0" smtClean="0">
                <a:solidFill>
                  <a:schemeClr val="bg1"/>
                </a:solidFill>
              </a:rPr>
              <a:t> </a:t>
            </a:r>
            <a:r>
              <a:rPr lang="fr-FR" sz="2400" dirty="0" err="1" smtClean="0">
                <a:solidFill>
                  <a:schemeClr val="bg1"/>
                </a:solidFill>
              </a:rPr>
              <a:t>involved</a:t>
            </a:r>
            <a:r>
              <a:rPr lang="fr-FR" sz="2400" dirty="0" smtClean="0">
                <a:solidFill>
                  <a:schemeClr val="bg1"/>
                </a:solidFill>
              </a:rPr>
              <a:t>?</a:t>
            </a:r>
          </a:p>
          <a:p>
            <a:r>
              <a:rPr lang="fr-FR" sz="2400" dirty="0" smtClean="0">
                <a:solidFill>
                  <a:schemeClr val="bg1"/>
                </a:solidFill>
              </a:rPr>
              <a:t>Impact </a:t>
            </a:r>
            <a:r>
              <a:rPr lang="fr-FR" sz="2400" dirty="0" err="1" smtClean="0">
                <a:solidFill>
                  <a:schemeClr val="bg1"/>
                </a:solidFill>
              </a:rPr>
              <a:t>measurement</a:t>
            </a:r>
            <a:r>
              <a:rPr lang="fr-FR" sz="2400" dirty="0" smtClean="0">
                <a:solidFill>
                  <a:schemeClr val="bg1"/>
                </a:solidFill>
              </a:rPr>
              <a:t>?</a:t>
            </a:r>
          </a:p>
          <a:p>
            <a:r>
              <a:rPr lang="fr-FR" sz="2400" dirty="0" smtClean="0">
                <a:solidFill>
                  <a:schemeClr val="bg1"/>
                </a:solidFill>
              </a:rPr>
              <a:t>Extra challenges for countries </a:t>
            </a:r>
            <a:r>
              <a:rPr lang="fr-FR" sz="2400" dirty="0" err="1" smtClean="0">
                <a:solidFill>
                  <a:schemeClr val="bg1"/>
                </a:solidFill>
              </a:rPr>
              <a:t>with</a:t>
            </a:r>
            <a:r>
              <a:rPr lang="fr-FR" sz="2400" dirty="0" smtClean="0">
                <a:solidFill>
                  <a:schemeClr val="bg1"/>
                </a:solidFill>
              </a:rPr>
              <a:t> </a:t>
            </a:r>
            <a:r>
              <a:rPr lang="fr-FR" sz="2400" dirty="0" err="1" smtClean="0">
                <a:solidFill>
                  <a:schemeClr val="bg1"/>
                </a:solidFill>
              </a:rPr>
              <a:t>devolved</a:t>
            </a:r>
            <a:r>
              <a:rPr lang="fr-FR" sz="2400" dirty="0" smtClean="0">
                <a:solidFill>
                  <a:schemeClr val="bg1"/>
                </a:solidFill>
              </a:rPr>
              <a:t> </a:t>
            </a:r>
            <a:r>
              <a:rPr lang="fr-FR" sz="2400" dirty="0" err="1" smtClean="0">
                <a:solidFill>
                  <a:schemeClr val="bg1"/>
                </a:solidFill>
              </a:rPr>
              <a:t>government</a:t>
            </a:r>
            <a:r>
              <a:rPr lang="fr-FR" sz="2400" dirty="0" smtClean="0">
                <a:solidFill>
                  <a:schemeClr val="bg1"/>
                </a:solidFill>
              </a:rPr>
              <a:t>?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175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fr-FR" b="1" dirty="0" err="1" smtClean="0"/>
              <a:t>Ensuring</a:t>
            </a:r>
            <a:r>
              <a:rPr lang="fr-FR" b="1" dirty="0" smtClean="0"/>
              <a:t> </a:t>
            </a:r>
            <a:r>
              <a:rPr lang="fr-FR" b="1" dirty="0"/>
              <a:t>P</a:t>
            </a:r>
            <a:r>
              <a:rPr lang="fr-FR" b="1" dirty="0" smtClean="0"/>
              <a:t>olicy Coordination:</a:t>
            </a:r>
            <a:endParaRPr lang="en-GB" sz="1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8501903"/>
              </p:ext>
            </p:extLst>
          </p:nvPr>
        </p:nvGraphicFramePr>
        <p:xfrm>
          <a:off x="251520" y="1412776"/>
          <a:ext cx="8686800" cy="5231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1700"/>
                <a:gridCol w="2171700"/>
                <a:gridCol w="2171700"/>
                <a:gridCol w="2171700"/>
              </a:tblGrid>
              <a:tr h="575325">
                <a:tc>
                  <a:txBody>
                    <a:bodyPr/>
                    <a:lstStyle/>
                    <a:p>
                      <a:r>
                        <a:rPr lang="fr-FR" dirty="0" smtClean="0"/>
                        <a:t>NO HRD STRATEGY</a:t>
                      </a:r>
                      <a:endParaRPr lang="en-GB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NO HRD STRATEGY</a:t>
                      </a:r>
                      <a:endParaRPr lang="en-GB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HRD STRATEGY</a:t>
                      </a:r>
                      <a:endParaRPr lang="en-GB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HRD STRATEGY</a:t>
                      </a:r>
                      <a:endParaRPr lang="en-GB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4656285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/>
                        <a:t>Lead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ministries</a:t>
                      </a:r>
                      <a:r>
                        <a:rPr lang="fr-FR" baseline="0" dirty="0" smtClean="0"/>
                        <a:t> (</a:t>
                      </a:r>
                      <a:r>
                        <a:rPr lang="fr-FR" baseline="0" dirty="0" err="1" smtClean="0"/>
                        <a:t>education</a:t>
                      </a:r>
                      <a:r>
                        <a:rPr lang="fr-FR" baseline="0" dirty="0" smtClean="0"/>
                        <a:t>, </a:t>
                      </a:r>
                      <a:r>
                        <a:rPr lang="fr-FR" baseline="0" dirty="0" err="1" smtClean="0"/>
                        <a:t>employment</a:t>
                      </a:r>
                      <a:r>
                        <a:rPr lang="fr-FR" baseline="0" dirty="0" smtClean="0"/>
                        <a:t>) </a:t>
                      </a:r>
                      <a:r>
                        <a:rPr lang="fr-FR" baseline="0" dirty="0" err="1" smtClean="0"/>
                        <a:t>may</a:t>
                      </a:r>
                      <a:r>
                        <a:rPr lang="fr-FR" baseline="0" dirty="0" smtClean="0"/>
                        <a:t> or not </a:t>
                      </a:r>
                      <a:r>
                        <a:rPr lang="fr-FR" baseline="0" dirty="0" err="1" smtClean="0"/>
                        <a:t>consult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with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each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other</a:t>
                      </a:r>
                      <a:r>
                        <a:rPr lang="fr-FR" baseline="0" dirty="0" smtClean="0"/>
                        <a:t> and </a:t>
                      </a:r>
                      <a:r>
                        <a:rPr lang="fr-FR" baseline="0" dirty="0" err="1" smtClean="0"/>
                        <a:t>with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other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ministries</a:t>
                      </a:r>
                      <a:endParaRPr lang="fr-FR" baseline="0" dirty="0" smtClean="0"/>
                    </a:p>
                    <a:p>
                      <a:endParaRPr lang="fr-FR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baseline="0" dirty="0" err="1" smtClean="0"/>
                        <a:t>risk</a:t>
                      </a:r>
                      <a:r>
                        <a:rPr lang="fr-FR" baseline="0" dirty="0" smtClean="0"/>
                        <a:t> to </a:t>
                      </a:r>
                      <a:r>
                        <a:rPr lang="fr-FR" baseline="0" dirty="0" err="1" smtClean="0"/>
                        <a:t>integrated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approach</a:t>
                      </a:r>
                      <a:r>
                        <a:rPr lang="fr-FR" baseline="0" dirty="0" smtClean="0"/>
                        <a:t> to </a:t>
                      </a:r>
                      <a:r>
                        <a:rPr lang="fr-FR" baseline="0" dirty="0" err="1" smtClean="0"/>
                        <a:t>career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learning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policy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/>
                        <a:t>National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Career</a:t>
                      </a:r>
                      <a:r>
                        <a:rPr lang="fr-FR" baseline="0" dirty="0" smtClean="0"/>
                        <a:t> Guidance Forum or </a:t>
                      </a:r>
                      <a:r>
                        <a:rPr lang="fr-FR" baseline="0" dirty="0" err="1" smtClean="0"/>
                        <a:t>similar</a:t>
                      </a:r>
                      <a:r>
                        <a:rPr lang="fr-FR" baseline="0" dirty="0" smtClean="0"/>
                        <a:t> consultative body/</a:t>
                      </a:r>
                      <a:r>
                        <a:rPr lang="fr-FR" baseline="0" dirty="0" err="1" smtClean="0"/>
                        <a:t>committee</a:t>
                      </a:r>
                      <a:endParaRPr lang="fr-FR" baseline="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r-FR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baseline="0" dirty="0" err="1" smtClean="0"/>
                        <a:t>platform</a:t>
                      </a:r>
                      <a:r>
                        <a:rPr lang="fr-FR" baseline="0" dirty="0" smtClean="0"/>
                        <a:t> for consultation, exchange, and collaboration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fr-FR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baseline="0" dirty="0" err="1" smtClean="0"/>
                        <a:t>Greater</a:t>
                      </a:r>
                      <a:r>
                        <a:rPr lang="fr-FR" baseline="0" dirty="0" smtClean="0"/>
                        <a:t> chance of an </a:t>
                      </a:r>
                      <a:r>
                        <a:rPr lang="fr-FR" baseline="0" dirty="0" err="1" smtClean="0"/>
                        <a:t>integrated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approach</a:t>
                      </a:r>
                      <a:endParaRPr lang="fr-FR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fr-FR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baseline="0" dirty="0" err="1" smtClean="0"/>
                        <a:t>Still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challenging</a:t>
                      </a:r>
                      <a:r>
                        <a:rPr lang="fr-FR" baseline="0" dirty="0" smtClean="0"/>
                        <a:t>!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err="1" smtClean="0"/>
                        <a:t>Career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learning</a:t>
                      </a:r>
                      <a:r>
                        <a:rPr lang="fr-FR" dirty="0" smtClean="0"/>
                        <a:t> and </a:t>
                      </a:r>
                      <a:r>
                        <a:rPr lang="fr-FR" dirty="0" err="1" smtClean="0"/>
                        <a:t>development</a:t>
                      </a:r>
                      <a:r>
                        <a:rPr lang="fr-FR" dirty="0" smtClean="0"/>
                        <a:t> explicit or </a:t>
                      </a:r>
                      <a:r>
                        <a:rPr lang="fr-FR" dirty="0" err="1" smtClean="0"/>
                        <a:t>implicit</a:t>
                      </a:r>
                      <a:r>
                        <a:rPr lang="fr-FR" dirty="0" smtClean="0"/>
                        <a:t> in the </a:t>
                      </a:r>
                      <a:r>
                        <a:rPr lang="fr-FR" dirty="0" err="1" smtClean="0"/>
                        <a:t>strategy</a:t>
                      </a:r>
                      <a:endParaRPr lang="fr-FR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fr-FR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err="1" smtClean="0"/>
                        <a:t>Managed</a:t>
                      </a:r>
                      <a:r>
                        <a:rPr lang="fr-FR" dirty="0" smtClean="0"/>
                        <a:t> by a national </a:t>
                      </a:r>
                      <a:r>
                        <a:rPr lang="fr-FR" dirty="0" err="1" smtClean="0"/>
                        <a:t>agency</a:t>
                      </a:r>
                      <a:r>
                        <a:rPr lang="fr-FR" dirty="0" smtClean="0"/>
                        <a:t> or inter-</a:t>
                      </a:r>
                      <a:r>
                        <a:rPr lang="fr-FR" dirty="0" err="1" smtClean="0"/>
                        <a:t>ministerial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committee</a:t>
                      </a:r>
                      <a:endParaRPr lang="fr-FR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r-FR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err="1" smtClean="0"/>
                        <a:t>Greater</a:t>
                      </a:r>
                      <a:r>
                        <a:rPr lang="fr-FR" dirty="0" smtClean="0"/>
                        <a:t> chance of an </a:t>
                      </a:r>
                      <a:r>
                        <a:rPr lang="fr-FR" dirty="0" err="1" smtClean="0"/>
                        <a:t>integrated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approach</a:t>
                      </a:r>
                      <a:r>
                        <a:rPr lang="fr-FR" dirty="0" smtClean="0"/>
                        <a:t> but </a:t>
                      </a:r>
                      <a:r>
                        <a:rPr lang="fr-FR" dirty="0" err="1" smtClean="0"/>
                        <a:t>implicit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needs</a:t>
                      </a:r>
                      <a:r>
                        <a:rPr lang="fr-FR" dirty="0" smtClean="0"/>
                        <a:t> to </a:t>
                      </a:r>
                      <a:r>
                        <a:rPr lang="fr-FR" dirty="0" err="1" smtClean="0"/>
                        <a:t>be</a:t>
                      </a:r>
                      <a:r>
                        <a:rPr lang="fr-FR" dirty="0" smtClean="0"/>
                        <a:t> made explicit!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/>
                        <a:t>plus a </a:t>
                      </a:r>
                      <a:r>
                        <a:rPr lang="fr-FR" dirty="0" err="1" smtClean="0"/>
                        <a:t>separate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lifelong</a:t>
                      </a:r>
                      <a:r>
                        <a:rPr lang="fr-FR" dirty="0" smtClean="0"/>
                        <a:t> guidance </a:t>
                      </a:r>
                      <a:r>
                        <a:rPr lang="fr-FR" dirty="0" err="1" smtClean="0"/>
                        <a:t>strategy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under</a:t>
                      </a:r>
                      <a:r>
                        <a:rPr lang="fr-FR" dirty="0" smtClean="0"/>
                        <a:t> the </a:t>
                      </a:r>
                      <a:r>
                        <a:rPr lang="fr-FR" dirty="0" err="1" smtClean="0"/>
                        <a:t>umbrella</a:t>
                      </a:r>
                      <a:r>
                        <a:rPr lang="fr-FR" dirty="0" smtClean="0"/>
                        <a:t> or </a:t>
                      </a:r>
                      <a:r>
                        <a:rPr lang="fr-FR" dirty="0" err="1" smtClean="0"/>
                        <a:t>arising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from</a:t>
                      </a:r>
                      <a:r>
                        <a:rPr lang="fr-FR" dirty="0" smtClean="0"/>
                        <a:t> the HRD </a:t>
                      </a:r>
                      <a:r>
                        <a:rPr lang="fr-FR" dirty="0" err="1" smtClean="0"/>
                        <a:t>strategy</a:t>
                      </a:r>
                      <a:endParaRPr lang="fr-FR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fr-FR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/>
                        <a:t>plus a national </a:t>
                      </a:r>
                      <a:r>
                        <a:rPr lang="fr-FR" dirty="0" err="1" smtClean="0"/>
                        <a:t>career</a:t>
                      </a:r>
                      <a:r>
                        <a:rPr lang="fr-FR" dirty="0" smtClean="0"/>
                        <a:t> guidance forum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r-FR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err="1" smtClean="0"/>
                        <a:t>Greatest</a:t>
                      </a:r>
                      <a:r>
                        <a:rPr lang="fr-FR" dirty="0" smtClean="0"/>
                        <a:t> chance of an </a:t>
                      </a:r>
                      <a:r>
                        <a:rPr lang="fr-FR" dirty="0" err="1" smtClean="0"/>
                        <a:t>integrated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approach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57625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fr-FR" sz="3600" b="1" dirty="0" err="1" smtClean="0">
                <a:solidFill>
                  <a:schemeClr val="bg1"/>
                </a:solidFill>
              </a:rPr>
              <a:t>Youth</a:t>
            </a:r>
            <a:r>
              <a:rPr lang="fr-FR" sz="3600" b="1" dirty="0">
                <a:solidFill>
                  <a:schemeClr val="bg1"/>
                </a:solidFill>
              </a:rPr>
              <a:t> Engagement </a:t>
            </a:r>
            <a:r>
              <a:rPr lang="fr-FR" sz="3600" b="1" dirty="0" smtClean="0">
                <a:solidFill>
                  <a:schemeClr val="bg1"/>
                </a:solidFill>
              </a:rPr>
              <a:t>Policy </a:t>
            </a:r>
            <a:r>
              <a:rPr lang="fr-FR" sz="3600" b="1" dirty="0">
                <a:solidFill>
                  <a:schemeClr val="bg1"/>
                </a:solidFill>
              </a:rPr>
              <a:t>in </a:t>
            </a:r>
            <a:r>
              <a:rPr lang="fr-FR" sz="3600" b="1" dirty="0" smtClean="0">
                <a:solidFill>
                  <a:schemeClr val="bg1"/>
                </a:solidFill>
              </a:rPr>
              <a:t>Scotland: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sz="2400" dirty="0" err="1" smtClean="0">
                <a:solidFill>
                  <a:schemeClr val="bg1"/>
                </a:solidFill>
              </a:rPr>
              <a:t>Cost</a:t>
            </a:r>
            <a:r>
              <a:rPr lang="fr-FR" sz="2400" dirty="0" smtClean="0">
                <a:solidFill>
                  <a:schemeClr val="bg1"/>
                </a:solidFill>
              </a:rPr>
              <a:t> to </a:t>
            </a:r>
            <a:r>
              <a:rPr lang="fr-FR" sz="2400" dirty="0" err="1" smtClean="0">
                <a:solidFill>
                  <a:schemeClr val="bg1"/>
                </a:solidFill>
              </a:rPr>
              <a:t>economy</a:t>
            </a:r>
            <a:r>
              <a:rPr lang="fr-FR" sz="2400" dirty="0" smtClean="0">
                <a:solidFill>
                  <a:schemeClr val="bg1"/>
                </a:solidFill>
              </a:rPr>
              <a:t> and society: </a:t>
            </a:r>
            <a:r>
              <a:rPr lang="fr-FR" sz="2400" dirty="0" err="1" smtClean="0">
                <a:solidFill>
                  <a:schemeClr val="bg1"/>
                </a:solidFill>
              </a:rPr>
              <a:t>age</a:t>
            </a:r>
            <a:r>
              <a:rPr lang="fr-FR" sz="2400" dirty="0" smtClean="0">
                <a:solidFill>
                  <a:schemeClr val="bg1"/>
                </a:solidFill>
              </a:rPr>
              <a:t> 16-24 vs </a:t>
            </a:r>
            <a:r>
              <a:rPr lang="fr-FR" sz="2400" dirty="0" err="1" smtClean="0">
                <a:solidFill>
                  <a:schemeClr val="bg1"/>
                </a:solidFill>
              </a:rPr>
              <a:t>age</a:t>
            </a:r>
            <a:r>
              <a:rPr lang="fr-FR" sz="2400" dirty="0" smtClean="0">
                <a:solidFill>
                  <a:schemeClr val="bg1"/>
                </a:solidFill>
              </a:rPr>
              <a:t> 24 to 64</a:t>
            </a:r>
          </a:p>
          <a:p>
            <a:r>
              <a:rPr lang="fr-FR" sz="2400" dirty="0" err="1" smtClean="0">
                <a:solidFill>
                  <a:schemeClr val="bg1"/>
                </a:solidFill>
              </a:rPr>
              <a:t>Youth</a:t>
            </a:r>
            <a:r>
              <a:rPr lang="fr-FR" sz="2400" dirty="0" smtClean="0">
                <a:solidFill>
                  <a:schemeClr val="bg1"/>
                </a:solidFill>
              </a:rPr>
              <a:t> engagement a </a:t>
            </a:r>
            <a:r>
              <a:rPr lang="fr-FR" sz="2400" dirty="0" err="1" smtClean="0">
                <a:solidFill>
                  <a:schemeClr val="bg1"/>
                </a:solidFill>
              </a:rPr>
              <a:t>shared</a:t>
            </a:r>
            <a:r>
              <a:rPr lang="fr-FR" sz="2400" dirty="0" smtClean="0">
                <a:solidFill>
                  <a:schemeClr val="bg1"/>
                </a:solidFill>
              </a:rPr>
              <a:t> </a:t>
            </a:r>
            <a:r>
              <a:rPr lang="fr-FR" sz="2400" dirty="0" err="1" smtClean="0">
                <a:solidFill>
                  <a:schemeClr val="bg1"/>
                </a:solidFill>
              </a:rPr>
              <a:t>government</a:t>
            </a:r>
            <a:r>
              <a:rPr lang="fr-FR" sz="2400" dirty="0" smtClean="0">
                <a:solidFill>
                  <a:schemeClr val="bg1"/>
                </a:solidFill>
              </a:rPr>
              <a:t> </a:t>
            </a:r>
            <a:r>
              <a:rPr lang="fr-FR" sz="2400" dirty="0" err="1" smtClean="0">
                <a:solidFill>
                  <a:schemeClr val="bg1"/>
                </a:solidFill>
              </a:rPr>
              <a:t>department</a:t>
            </a:r>
            <a:r>
              <a:rPr lang="fr-FR" sz="2400" dirty="0" smtClean="0">
                <a:solidFill>
                  <a:schemeClr val="bg1"/>
                </a:solidFill>
              </a:rPr>
              <a:t> goal</a:t>
            </a:r>
          </a:p>
          <a:p>
            <a:r>
              <a:rPr lang="fr-FR" sz="2400" dirty="0" smtClean="0">
                <a:solidFill>
                  <a:schemeClr val="bg1"/>
                </a:solidFill>
              </a:rPr>
              <a:t>2014: </a:t>
            </a:r>
            <a:r>
              <a:rPr lang="fr-FR" sz="2400" dirty="0" err="1" smtClean="0">
                <a:solidFill>
                  <a:schemeClr val="bg1"/>
                </a:solidFill>
              </a:rPr>
              <a:t>database</a:t>
            </a:r>
            <a:r>
              <a:rPr lang="fr-FR" sz="2400" dirty="0" smtClean="0">
                <a:solidFill>
                  <a:schemeClr val="bg1"/>
                </a:solidFill>
              </a:rPr>
              <a:t> of </a:t>
            </a:r>
            <a:r>
              <a:rPr lang="fr-FR" sz="2400" dirty="0" err="1" smtClean="0">
                <a:solidFill>
                  <a:schemeClr val="bg1"/>
                </a:solidFill>
              </a:rPr>
              <a:t>learners</a:t>
            </a:r>
            <a:r>
              <a:rPr lang="fr-FR" sz="2400" dirty="0" smtClean="0">
                <a:solidFill>
                  <a:schemeClr val="bg1"/>
                </a:solidFill>
              </a:rPr>
              <a:t> </a:t>
            </a:r>
            <a:r>
              <a:rPr lang="fr-FR" sz="2400" dirty="0" err="1" smtClean="0">
                <a:solidFill>
                  <a:schemeClr val="bg1"/>
                </a:solidFill>
              </a:rPr>
              <a:t>established</a:t>
            </a:r>
            <a:r>
              <a:rPr lang="fr-FR" sz="2400" dirty="0" smtClean="0">
                <a:solidFill>
                  <a:schemeClr val="bg1"/>
                </a:solidFill>
              </a:rPr>
              <a:t> </a:t>
            </a:r>
            <a:r>
              <a:rPr lang="fr-FR" sz="2400" dirty="0" err="1" smtClean="0">
                <a:solidFill>
                  <a:schemeClr val="bg1"/>
                </a:solidFill>
              </a:rPr>
              <a:t>from</a:t>
            </a:r>
            <a:r>
              <a:rPr lang="fr-FR" sz="2400" dirty="0" smtClean="0">
                <a:solidFill>
                  <a:schemeClr val="bg1"/>
                </a:solidFill>
              </a:rPr>
              <a:t> </a:t>
            </a:r>
            <a:r>
              <a:rPr lang="fr-FR" sz="2400" dirty="0" err="1" smtClean="0">
                <a:solidFill>
                  <a:schemeClr val="bg1"/>
                </a:solidFill>
              </a:rPr>
              <a:t>age</a:t>
            </a:r>
            <a:r>
              <a:rPr lang="fr-FR" sz="2400" dirty="0" smtClean="0">
                <a:solidFill>
                  <a:schemeClr val="bg1"/>
                </a:solidFill>
              </a:rPr>
              <a:t> 12 </a:t>
            </a:r>
            <a:r>
              <a:rPr lang="fr-FR" sz="2400" dirty="0" err="1" smtClean="0">
                <a:solidFill>
                  <a:schemeClr val="bg1"/>
                </a:solidFill>
              </a:rPr>
              <a:t>onwards</a:t>
            </a:r>
            <a:r>
              <a:rPr lang="fr-FR" sz="2400" dirty="0" smtClean="0">
                <a:solidFill>
                  <a:schemeClr val="bg1"/>
                </a:solidFill>
              </a:rPr>
              <a:t> </a:t>
            </a:r>
            <a:r>
              <a:rPr lang="fr-FR" sz="2400" dirty="0" err="1" smtClean="0">
                <a:solidFill>
                  <a:schemeClr val="bg1"/>
                </a:solidFill>
              </a:rPr>
              <a:t>managed</a:t>
            </a:r>
            <a:r>
              <a:rPr lang="fr-FR" sz="2400" dirty="0" smtClean="0">
                <a:solidFill>
                  <a:schemeClr val="bg1"/>
                </a:solidFill>
              </a:rPr>
              <a:t> by the </a:t>
            </a:r>
            <a:r>
              <a:rPr lang="fr-FR" sz="2400" dirty="0" err="1" smtClean="0">
                <a:solidFill>
                  <a:schemeClr val="bg1"/>
                </a:solidFill>
              </a:rPr>
              <a:t>careers</a:t>
            </a:r>
            <a:r>
              <a:rPr lang="fr-FR" sz="2400" dirty="0" smtClean="0">
                <a:solidFill>
                  <a:schemeClr val="bg1"/>
                </a:solidFill>
              </a:rPr>
              <a:t> </a:t>
            </a:r>
            <a:r>
              <a:rPr lang="fr-FR" sz="2400" dirty="0" err="1" smtClean="0">
                <a:solidFill>
                  <a:schemeClr val="bg1"/>
                </a:solidFill>
              </a:rPr>
              <a:t>learning</a:t>
            </a:r>
            <a:r>
              <a:rPr lang="fr-FR" sz="2400" dirty="0" smtClean="0">
                <a:solidFill>
                  <a:schemeClr val="bg1"/>
                </a:solidFill>
              </a:rPr>
              <a:t> </a:t>
            </a:r>
            <a:r>
              <a:rPr lang="fr-FR" sz="2400" dirty="0" err="1" smtClean="0">
                <a:solidFill>
                  <a:schemeClr val="bg1"/>
                </a:solidFill>
              </a:rPr>
              <a:t>branch</a:t>
            </a:r>
            <a:r>
              <a:rPr lang="fr-FR" sz="2400" dirty="0" smtClean="0">
                <a:solidFill>
                  <a:schemeClr val="bg1"/>
                </a:solidFill>
              </a:rPr>
              <a:t> of </a:t>
            </a:r>
            <a:r>
              <a:rPr lang="fr-FR" sz="2400" dirty="0" err="1" smtClean="0">
                <a:solidFill>
                  <a:schemeClr val="bg1"/>
                </a:solidFill>
              </a:rPr>
              <a:t>Skills</a:t>
            </a:r>
            <a:r>
              <a:rPr lang="fr-FR" sz="2400" dirty="0" smtClean="0">
                <a:solidFill>
                  <a:schemeClr val="bg1"/>
                </a:solidFill>
              </a:rPr>
              <a:t> </a:t>
            </a:r>
            <a:r>
              <a:rPr lang="fr-FR" sz="2400" dirty="0" err="1" smtClean="0">
                <a:solidFill>
                  <a:schemeClr val="bg1"/>
                </a:solidFill>
              </a:rPr>
              <a:t>Development</a:t>
            </a:r>
            <a:r>
              <a:rPr lang="fr-FR" sz="2400" dirty="0" smtClean="0">
                <a:solidFill>
                  <a:schemeClr val="bg1"/>
                </a:solidFill>
              </a:rPr>
              <a:t> Scotland</a:t>
            </a:r>
          </a:p>
          <a:p>
            <a:r>
              <a:rPr lang="fr-FR" sz="2400" dirty="0" smtClean="0">
                <a:solidFill>
                  <a:schemeClr val="bg1"/>
                </a:solidFill>
              </a:rPr>
              <a:t>Active intervention by the </a:t>
            </a:r>
            <a:r>
              <a:rPr lang="fr-FR" sz="2400" dirty="0" err="1">
                <a:solidFill>
                  <a:schemeClr val="bg1"/>
                </a:solidFill>
              </a:rPr>
              <a:t>c</a:t>
            </a:r>
            <a:r>
              <a:rPr lang="fr-FR" sz="2400" dirty="0" err="1" smtClean="0">
                <a:solidFill>
                  <a:schemeClr val="bg1"/>
                </a:solidFill>
              </a:rPr>
              <a:t>areers</a:t>
            </a:r>
            <a:r>
              <a:rPr lang="fr-FR" sz="2400" dirty="0" smtClean="0">
                <a:solidFill>
                  <a:schemeClr val="bg1"/>
                </a:solidFill>
              </a:rPr>
              <a:t> </a:t>
            </a:r>
            <a:r>
              <a:rPr lang="fr-FR" sz="2400" dirty="0" err="1" smtClean="0">
                <a:solidFill>
                  <a:schemeClr val="bg1"/>
                </a:solidFill>
              </a:rPr>
              <a:t>learning</a:t>
            </a:r>
            <a:r>
              <a:rPr lang="fr-FR" sz="2400" dirty="0" smtClean="0">
                <a:solidFill>
                  <a:schemeClr val="bg1"/>
                </a:solidFill>
              </a:rPr>
              <a:t> </a:t>
            </a:r>
            <a:r>
              <a:rPr lang="fr-FR" sz="2400" dirty="0" err="1" smtClean="0">
                <a:solidFill>
                  <a:schemeClr val="bg1"/>
                </a:solidFill>
              </a:rPr>
              <a:t>branch</a:t>
            </a:r>
            <a:r>
              <a:rPr lang="fr-FR" sz="2400" dirty="0" smtClean="0">
                <a:solidFill>
                  <a:schemeClr val="bg1"/>
                </a:solidFill>
              </a:rPr>
              <a:t> as </a:t>
            </a:r>
            <a:r>
              <a:rPr lang="fr-FR" sz="2400" dirty="0" err="1" smtClean="0">
                <a:solidFill>
                  <a:schemeClr val="bg1"/>
                </a:solidFill>
              </a:rPr>
              <a:t>soon</a:t>
            </a:r>
            <a:r>
              <a:rPr lang="fr-FR" sz="2400" dirty="0" smtClean="0">
                <a:solidFill>
                  <a:schemeClr val="bg1"/>
                </a:solidFill>
              </a:rPr>
              <a:t> as </a:t>
            </a:r>
            <a:r>
              <a:rPr lang="fr-FR" sz="2400" dirty="0" err="1" smtClean="0">
                <a:solidFill>
                  <a:schemeClr val="bg1"/>
                </a:solidFill>
              </a:rPr>
              <a:t>they</a:t>
            </a:r>
            <a:r>
              <a:rPr lang="fr-FR" sz="2400" dirty="0" smtClean="0">
                <a:solidFill>
                  <a:schemeClr val="bg1"/>
                </a:solidFill>
              </a:rPr>
              <a:t> </a:t>
            </a:r>
            <a:r>
              <a:rPr lang="fr-FR" sz="2400" dirty="0" err="1" smtClean="0">
                <a:solidFill>
                  <a:schemeClr val="bg1"/>
                </a:solidFill>
              </a:rPr>
              <a:t>become</a:t>
            </a:r>
            <a:r>
              <a:rPr lang="fr-FR" sz="2400" dirty="0" smtClean="0">
                <a:solidFill>
                  <a:schemeClr val="bg1"/>
                </a:solidFill>
              </a:rPr>
              <a:t> </a:t>
            </a:r>
            <a:r>
              <a:rPr lang="fr-FR" sz="2400" dirty="0" err="1" smtClean="0">
                <a:solidFill>
                  <a:schemeClr val="bg1"/>
                </a:solidFill>
              </a:rPr>
              <a:t>aware</a:t>
            </a:r>
            <a:r>
              <a:rPr lang="fr-FR" sz="2400" dirty="0" smtClean="0">
                <a:solidFill>
                  <a:schemeClr val="bg1"/>
                </a:solidFill>
              </a:rPr>
              <a:t> of </a:t>
            </a:r>
            <a:r>
              <a:rPr lang="fr-FR" sz="2400" dirty="0" err="1" smtClean="0">
                <a:solidFill>
                  <a:schemeClr val="bg1"/>
                </a:solidFill>
              </a:rPr>
              <a:t>youth</a:t>
            </a:r>
            <a:r>
              <a:rPr lang="fr-FR" sz="2400" dirty="0" smtClean="0">
                <a:solidFill>
                  <a:schemeClr val="bg1"/>
                </a:solidFill>
              </a:rPr>
              <a:t> </a:t>
            </a:r>
            <a:r>
              <a:rPr lang="fr-FR" sz="2400" dirty="0" err="1" smtClean="0">
                <a:solidFill>
                  <a:schemeClr val="bg1"/>
                </a:solidFill>
              </a:rPr>
              <a:t>disengagement</a:t>
            </a:r>
            <a:endParaRPr lang="fr-FR" sz="2400" dirty="0" smtClean="0">
              <a:solidFill>
                <a:schemeClr val="bg1"/>
              </a:solidFill>
            </a:endParaRPr>
          </a:p>
          <a:p>
            <a:r>
              <a:rPr lang="fr-FR" sz="2400" dirty="0" err="1" smtClean="0">
                <a:solidFill>
                  <a:schemeClr val="bg1"/>
                </a:solidFill>
              </a:rPr>
              <a:t>Customised</a:t>
            </a:r>
            <a:r>
              <a:rPr lang="fr-FR" sz="2400" dirty="0" smtClean="0">
                <a:solidFill>
                  <a:schemeClr val="bg1"/>
                </a:solidFill>
              </a:rPr>
              <a:t> solutions: </a:t>
            </a:r>
            <a:r>
              <a:rPr lang="fr-FR" sz="2400" dirty="0" err="1" smtClean="0">
                <a:solidFill>
                  <a:schemeClr val="bg1"/>
                </a:solidFill>
              </a:rPr>
              <a:t>e.g</a:t>
            </a:r>
            <a:r>
              <a:rPr lang="fr-FR" sz="2400" dirty="0" smtClean="0">
                <a:solidFill>
                  <a:schemeClr val="bg1"/>
                </a:solidFill>
              </a:rPr>
              <a:t>. 2 </a:t>
            </a:r>
            <a:r>
              <a:rPr lang="fr-FR" sz="2400" dirty="0" err="1" smtClean="0">
                <a:solidFill>
                  <a:schemeClr val="bg1"/>
                </a:solidFill>
              </a:rPr>
              <a:t>days</a:t>
            </a:r>
            <a:r>
              <a:rPr lang="fr-FR" sz="2400" dirty="0" smtClean="0">
                <a:solidFill>
                  <a:schemeClr val="bg1"/>
                </a:solidFill>
              </a:rPr>
              <a:t> in high </a:t>
            </a:r>
            <a:r>
              <a:rPr lang="fr-FR" sz="2400" dirty="0" err="1" smtClean="0">
                <a:solidFill>
                  <a:schemeClr val="bg1"/>
                </a:solidFill>
              </a:rPr>
              <a:t>school</a:t>
            </a:r>
            <a:r>
              <a:rPr lang="fr-FR" sz="2400" dirty="0" smtClean="0">
                <a:solidFill>
                  <a:schemeClr val="bg1"/>
                </a:solidFill>
              </a:rPr>
              <a:t>, plus 2 </a:t>
            </a:r>
            <a:r>
              <a:rPr lang="fr-FR" sz="2400" dirty="0" err="1" smtClean="0">
                <a:solidFill>
                  <a:schemeClr val="bg1"/>
                </a:solidFill>
              </a:rPr>
              <a:t>days</a:t>
            </a:r>
            <a:r>
              <a:rPr lang="fr-FR" sz="2400" dirty="0" smtClean="0">
                <a:solidFill>
                  <a:schemeClr val="bg1"/>
                </a:solidFill>
              </a:rPr>
              <a:t> in </a:t>
            </a:r>
            <a:r>
              <a:rPr lang="fr-FR" sz="2400" dirty="0" err="1" smtClean="0">
                <a:solidFill>
                  <a:schemeClr val="bg1"/>
                </a:solidFill>
              </a:rPr>
              <a:t>vocational</a:t>
            </a:r>
            <a:r>
              <a:rPr lang="fr-FR" sz="2400" dirty="0" smtClean="0">
                <a:solidFill>
                  <a:schemeClr val="bg1"/>
                </a:solidFill>
              </a:rPr>
              <a:t> training, plus one </a:t>
            </a:r>
            <a:r>
              <a:rPr lang="fr-FR" sz="2400" dirty="0" err="1" smtClean="0">
                <a:solidFill>
                  <a:schemeClr val="bg1"/>
                </a:solidFill>
              </a:rPr>
              <a:t>day</a:t>
            </a:r>
            <a:r>
              <a:rPr lang="fr-FR" sz="2400" dirty="0" smtClean="0">
                <a:solidFill>
                  <a:schemeClr val="bg1"/>
                </a:solidFill>
              </a:rPr>
              <a:t> in </a:t>
            </a:r>
            <a:r>
              <a:rPr lang="fr-FR" sz="2400" dirty="0" err="1" smtClean="0">
                <a:solidFill>
                  <a:schemeClr val="bg1"/>
                </a:solidFill>
              </a:rPr>
              <a:t>employment</a:t>
            </a:r>
            <a:endParaRPr lang="fr-FR" sz="2400" dirty="0" smtClean="0">
              <a:solidFill>
                <a:schemeClr val="bg1"/>
              </a:solidFill>
            </a:endParaRPr>
          </a:p>
          <a:p>
            <a:r>
              <a:rPr lang="fr-FR" sz="2400" dirty="0" err="1" smtClean="0">
                <a:solidFill>
                  <a:schemeClr val="bg1"/>
                </a:solidFill>
              </a:rPr>
              <a:t>Career</a:t>
            </a:r>
            <a:r>
              <a:rPr lang="fr-FR" sz="2400" dirty="0" smtClean="0">
                <a:solidFill>
                  <a:schemeClr val="bg1"/>
                </a:solidFill>
              </a:rPr>
              <a:t> </a:t>
            </a:r>
            <a:r>
              <a:rPr lang="fr-FR" sz="2400" dirty="0" err="1" smtClean="0">
                <a:solidFill>
                  <a:schemeClr val="bg1"/>
                </a:solidFill>
              </a:rPr>
              <a:t>learning</a:t>
            </a:r>
            <a:r>
              <a:rPr lang="fr-FR" sz="2400" dirty="0" smtClean="0">
                <a:solidFill>
                  <a:schemeClr val="bg1"/>
                </a:solidFill>
              </a:rPr>
              <a:t> as an </a:t>
            </a:r>
            <a:r>
              <a:rPr lang="fr-FR" sz="2400" dirty="0" err="1" smtClean="0">
                <a:solidFill>
                  <a:schemeClr val="bg1"/>
                </a:solidFill>
              </a:rPr>
              <a:t>integral</a:t>
            </a:r>
            <a:r>
              <a:rPr lang="fr-FR" sz="2400" dirty="0" smtClean="0">
                <a:solidFill>
                  <a:schemeClr val="bg1"/>
                </a:solidFill>
              </a:rPr>
              <a:t> part of Curriculum for Excellence (</a:t>
            </a:r>
            <a:r>
              <a:rPr lang="fr-FR" sz="2400" dirty="0" err="1" smtClean="0">
                <a:solidFill>
                  <a:schemeClr val="bg1"/>
                </a:solidFill>
              </a:rPr>
              <a:t>primary</a:t>
            </a:r>
            <a:r>
              <a:rPr lang="fr-FR" sz="2400" dirty="0" smtClean="0">
                <a:solidFill>
                  <a:schemeClr val="bg1"/>
                </a:solidFill>
              </a:rPr>
              <a:t> and high </a:t>
            </a:r>
            <a:r>
              <a:rPr lang="fr-FR" sz="2400" dirty="0" err="1" smtClean="0">
                <a:solidFill>
                  <a:schemeClr val="bg1"/>
                </a:solidFill>
              </a:rPr>
              <a:t>schools</a:t>
            </a:r>
            <a:r>
              <a:rPr lang="fr-FR" sz="2400" dirty="0" smtClean="0">
                <a:solidFill>
                  <a:schemeClr val="bg1"/>
                </a:solidFill>
              </a:rPr>
              <a:t>) </a:t>
            </a:r>
          </a:p>
          <a:p>
            <a:endParaRPr lang="fr-FR" sz="2400" dirty="0" smtClean="0">
              <a:solidFill>
                <a:schemeClr val="bg1"/>
              </a:solidFill>
            </a:endParaRPr>
          </a:p>
          <a:p>
            <a:endParaRPr lang="en-GB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742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056" y="4439166"/>
            <a:ext cx="7886700" cy="2418835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</a:rPr>
              <a:t>The Opportunity Index is an annual composite measure at the state and county levels of economic, educational and civic factors that expand opportunity.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29057" y="332656"/>
            <a:ext cx="8658417" cy="1812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 smtClean="0"/>
              <a:t>Nations must expand their attention to the  “</a:t>
            </a:r>
            <a:r>
              <a:rPr lang="en-US" sz="4000" b="1" u="sng" dirty="0" smtClean="0"/>
              <a:t>Opportunity</a:t>
            </a:r>
            <a:r>
              <a:rPr lang="en-US" sz="4000" b="1" dirty="0" smtClean="0"/>
              <a:t>” available for their citizens.</a:t>
            </a:r>
            <a:endParaRPr lang="en-US" sz="4000" b="1" dirty="0"/>
          </a:p>
        </p:txBody>
      </p:sp>
      <p:pic>
        <p:nvPicPr>
          <p:cNvPr id="3074" name="Picture 2" descr="http://www.reimaginingservice.org/sites/default/files/ON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484784"/>
            <a:ext cx="6280514" cy="3439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2208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488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9800" b="1" dirty="0" smtClean="0">
                <a:solidFill>
                  <a:schemeClr val="bg1"/>
                </a:solidFill>
              </a:rPr>
              <a:t>Workshop #5: 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Integrated Policies: 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Creating Systems that Work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3079501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CA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CA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CA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CA" dirty="0" smtClean="0">
                <a:solidFill>
                  <a:schemeClr val="bg1"/>
                </a:solidFill>
              </a:rPr>
              <a:t>For each feature, record one idea you’d like to retain for your country.</a:t>
            </a:r>
            <a:endParaRPr lang="en-C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2694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3183111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Conclusions: 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Integrated Policies</a:t>
            </a:r>
            <a:endParaRPr lang="fi-FI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966933"/>
            <a:ext cx="2952328" cy="2279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52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48533"/>
          </a:xfrm>
        </p:spPr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  <a:latin typeface="+mn-lt"/>
              </a:rPr>
              <a:t>Where do we start….</a:t>
            </a:r>
            <a:endParaRPr lang="en-US" b="1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222" y="1213658"/>
            <a:ext cx="8890462" cy="5503026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It starts with </a:t>
            </a:r>
            <a:r>
              <a:rPr lang="en-US" b="1" u="sng" dirty="0" smtClean="0"/>
              <a:t>BUSINESS</a:t>
            </a:r>
            <a:r>
              <a:rPr lang="en-US" dirty="0" smtClean="0"/>
              <a:t>, a Business with a </a:t>
            </a:r>
            <a:r>
              <a:rPr lang="en-US" b="1" u="sng" dirty="0" smtClean="0"/>
              <a:t>JOB</a:t>
            </a:r>
            <a:r>
              <a:rPr lang="en-US" dirty="0" smtClean="0"/>
              <a:t>.</a:t>
            </a:r>
          </a:p>
          <a:p>
            <a:r>
              <a:rPr lang="en-US" dirty="0" smtClean="0"/>
              <a:t>Know business job competencies and plan accordingly. Government can help develop clear career pathways and be the intermediary between business and educators.</a:t>
            </a:r>
          </a:p>
          <a:p>
            <a:r>
              <a:rPr lang="en-US" dirty="0" smtClean="0"/>
              <a:t>Create a Talent Pipeline… See Education as a part of the business supply chain. </a:t>
            </a:r>
          </a:p>
          <a:p>
            <a:r>
              <a:rPr lang="en-US" dirty="0" smtClean="0"/>
              <a:t>Tell your children they don’t need a 4-year or graduate degree when their 1</a:t>
            </a:r>
            <a:r>
              <a:rPr lang="en-US" baseline="30000" dirty="0" smtClean="0"/>
              <a:t>st</a:t>
            </a:r>
            <a:r>
              <a:rPr lang="en-US" dirty="0" smtClean="0"/>
              <a:t> good job can be a </a:t>
            </a:r>
            <a:r>
              <a:rPr lang="en-US" b="1" u="sng" dirty="0" smtClean="0"/>
              <a:t>Middle Skills Job</a:t>
            </a:r>
            <a:r>
              <a:rPr lang="en-US" dirty="0" smtClean="0"/>
              <a:t> that requires more than high school but no more than a 1-2 year degree, diploma or certificate; </a:t>
            </a:r>
            <a:r>
              <a:rPr lang="en-US" b="1" u="sng" dirty="0" smtClean="0"/>
              <a:t>and</a:t>
            </a:r>
            <a:r>
              <a:rPr lang="en-US" dirty="0" smtClean="0"/>
              <a:t>, </a:t>
            </a:r>
            <a:r>
              <a:rPr lang="en-US" dirty="0"/>
              <a:t>t</a:t>
            </a:r>
            <a:r>
              <a:rPr lang="en-US" dirty="0" smtClean="0"/>
              <a:t>he majority of jobs are Middle Skill Jobs that pay a good living.</a:t>
            </a:r>
          </a:p>
          <a:p>
            <a:r>
              <a:rPr lang="en-US" dirty="0" smtClean="0"/>
              <a:t>Tell them to </a:t>
            </a:r>
            <a:r>
              <a:rPr lang="en-US" dirty="0"/>
              <a:t>s</a:t>
            </a:r>
            <a:r>
              <a:rPr lang="en-US" dirty="0" smtClean="0"/>
              <a:t>tart anywhere, and go and grow from there... How about a Slaughter House worker, Semi truck </a:t>
            </a:r>
            <a:r>
              <a:rPr lang="en-US" dirty="0"/>
              <a:t>d</a:t>
            </a:r>
            <a:r>
              <a:rPr lang="en-US" dirty="0" smtClean="0"/>
              <a:t>river, Student Assistant, Assistant Dean, Associate University Attorney, Owner of a Law Firm, Community College Dean, and twice a College President. And, never 1 cent of student debt!</a:t>
            </a:r>
          </a:p>
          <a:p>
            <a:r>
              <a:rPr lang="en-US" dirty="0" smtClean="0"/>
              <a:t> Colleges and Universities need to work with secondary schools (K-12) so there is a common </a:t>
            </a:r>
            <a:r>
              <a:rPr lang="en-US" dirty="0"/>
              <a:t>d</a:t>
            </a:r>
            <a:r>
              <a:rPr lang="en-US" dirty="0" smtClean="0"/>
              <a:t>efinition of “College Ready” and “Career Ready”.</a:t>
            </a:r>
          </a:p>
        </p:txBody>
      </p:sp>
    </p:spTree>
    <p:extLst>
      <p:ext uri="{BB962C8B-B14F-4D97-AF65-F5344CB8AC3E}">
        <p14:creationId xmlns:p14="http://schemas.microsoft.com/office/powerpoint/2010/main" val="808881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image28.png"/>
          <p:cNvPicPr/>
          <p:nvPr/>
        </p:nvPicPr>
        <p:blipFill>
          <a:blip r:embed="rId2">
            <a:extLst/>
          </a:blip>
          <a:srcRect t="1820" b="6459"/>
          <a:stretch>
            <a:fillRect/>
          </a:stretch>
        </p:blipFill>
        <p:spPr>
          <a:xfrm>
            <a:off x="1103011" y="1074822"/>
            <a:ext cx="6555089" cy="5779363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Shape 139"/>
          <p:cNvSpPr/>
          <p:nvPr/>
        </p:nvSpPr>
        <p:spPr>
          <a:xfrm rot="10800000">
            <a:off x="5314950" y="1689554"/>
            <a:ext cx="2686050" cy="457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221" y="0"/>
                </a:lnTo>
                <a:lnTo>
                  <a:pt x="21600" y="10800"/>
                </a:lnTo>
                <a:lnTo>
                  <a:pt x="20221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6600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0" name="Shape 140"/>
          <p:cNvSpPr/>
          <p:nvPr/>
        </p:nvSpPr>
        <p:spPr>
          <a:xfrm>
            <a:off x="5486400" y="1676403"/>
            <a:ext cx="2171700" cy="646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/>
            <a:r>
              <a:rPr u="sng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Down</a:t>
            </a:r>
            <a:r>
              <a:rPr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 to </a:t>
            </a:r>
            <a:r>
              <a:rPr u="sng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12%</a:t>
            </a:r>
            <a:r>
              <a:rPr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 in Mid-2011</a:t>
            </a:r>
          </a:p>
        </p:txBody>
      </p:sp>
      <p:sp>
        <p:nvSpPr>
          <p:cNvPr id="141" name="Shape 141"/>
          <p:cNvSpPr/>
          <p:nvPr/>
        </p:nvSpPr>
        <p:spPr>
          <a:xfrm rot="10800000">
            <a:off x="6800850" y="3130367"/>
            <a:ext cx="1200150" cy="762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6457" y="0"/>
                </a:lnTo>
                <a:lnTo>
                  <a:pt x="21600" y="10800"/>
                </a:lnTo>
                <a:lnTo>
                  <a:pt x="16457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6600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205" y="26305"/>
            <a:ext cx="7886700" cy="1325563"/>
          </a:xfrm>
        </p:spPr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  <a:latin typeface="+mn-lt"/>
              </a:rPr>
              <a:t>Talking about Middle Skill Jobs…</a:t>
            </a:r>
            <a:endParaRPr lang="en-US" b="1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z="1100" b="1">
                <a:solidFill>
                  <a:srgbClr val="FFFFFF"/>
                </a:solidFill>
                <a:latin typeface="Gill Sans"/>
              </a:rPr>
              <a:t>5</a:t>
            </a:fld>
            <a:endParaRPr lang="en-US" sz="1100" b="1" dirty="0">
              <a:solidFill>
                <a:srgbClr val="FFFFFF"/>
              </a:solidFill>
              <a:latin typeface="Gill Sans"/>
            </a:endParaRPr>
          </a:p>
        </p:txBody>
      </p:sp>
      <p:sp>
        <p:nvSpPr>
          <p:cNvPr id="142" name="Shape 142"/>
          <p:cNvSpPr>
            <a:spLocks noGrp="1"/>
          </p:cNvSpPr>
          <p:nvPr>
            <p:ph type="body" idx="4294967295"/>
          </p:nvPr>
        </p:nvSpPr>
        <p:spPr>
          <a:xfrm>
            <a:off x="6924675" y="3211824"/>
            <a:ext cx="1162050" cy="685800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0" indent="45719">
              <a:spcBef>
                <a:spcPts val="400"/>
              </a:spcBef>
              <a:buNone/>
              <a:defRPr sz="1800"/>
            </a:pPr>
            <a:r>
              <a:rPr u="sng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Up</a:t>
            </a:r>
            <a:r>
              <a:rPr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 to </a:t>
            </a:r>
            <a:r>
              <a:rPr u="sng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56%</a:t>
            </a:r>
            <a:r>
              <a:rPr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 </a:t>
            </a:r>
          </a:p>
          <a:p>
            <a:pPr marL="0" indent="45719">
              <a:spcBef>
                <a:spcPts val="400"/>
              </a:spcBef>
              <a:buNone/>
              <a:defRPr sz="1800"/>
            </a:pPr>
            <a:r>
              <a:rPr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In Mid-2011</a:t>
            </a:r>
          </a:p>
        </p:txBody>
      </p:sp>
    </p:spTree>
    <p:extLst>
      <p:ext uri="{BB962C8B-B14F-4D97-AF65-F5344CB8AC3E}">
        <p14:creationId xmlns:p14="http://schemas.microsoft.com/office/powerpoint/2010/main" val="2141440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" grpId="0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6"/>
            <a:ext cx="9144000" cy="1325563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Arial Rounded MT Bold" panose="020F0704030504030204" pitchFamily="34" charset="0"/>
              </a:rPr>
              <a:t>STEM: </a:t>
            </a:r>
            <a:r>
              <a:rPr lang="en-US" b="1" u="sng" dirty="0" smtClean="0">
                <a:solidFill>
                  <a:srgbClr val="0000FF"/>
                </a:solidFill>
                <a:latin typeface="+mn-lt"/>
              </a:rPr>
              <a:t>S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cience, </a:t>
            </a:r>
            <a:r>
              <a:rPr lang="en-US" b="1" u="sng" dirty="0" smtClean="0">
                <a:solidFill>
                  <a:srgbClr val="0000FF"/>
                </a:solidFill>
                <a:latin typeface="+mn-lt"/>
              </a:rPr>
              <a:t>T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echnology, </a:t>
            </a:r>
            <a:r>
              <a:rPr lang="en-US" b="1" u="sng" dirty="0" smtClean="0">
                <a:solidFill>
                  <a:srgbClr val="0000FF"/>
                </a:solidFill>
                <a:latin typeface="+mn-lt"/>
              </a:rPr>
              <a:t>E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ngineering &amp; </a:t>
            </a:r>
            <a:r>
              <a:rPr lang="en-US" b="1" u="sng" dirty="0" smtClean="0">
                <a:solidFill>
                  <a:srgbClr val="0000FF"/>
                </a:solidFill>
                <a:latin typeface="+mn-lt"/>
              </a:rPr>
              <a:t>M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ath</a:t>
            </a:r>
            <a:endParaRPr lang="en-US" b="1" dirty="0">
              <a:solidFill>
                <a:srgbClr val="0000FF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5"/>
            <a:ext cx="6543675" cy="4896017"/>
          </a:xfrm>
        </p:spPr>
        <p:txBody>
          <a:bodyPr>
            <a:no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</a:rPr>
              <a:t>STEMconnector</a:t>
            </a:r>
            <a:r>
              <a:rPr lang="en-US" sz="2800" dirty="0" smtClean="0"/>
              <a:t> &amp; </a:t>
            </a:r>
            <a:r>
              <a:rPr lang="en-US" sz="2800" b="1" dirty="0" smtClean="0">
                <a:solidFill>
                  <a:srgbClr val="0000FF"/>
                </a:solidFill>
              </a:rPr>
              <a:t>“Advancing a JOBS-Driven Economy”</a:t>
            </a:r>
          </a:p>
          <a:p>
            <a:r>
              <a:rPr lang="en-US" sz="2800" dirty="0" smtClean="0"/>
              <a:t>Nearly every good or great job requires some STEM education. </a:t>
            </a:r>
          </a:p>
          <a:p>
            <a:r>
              <a:rPr lang="en-US" sz="2800" dirty="0" smtClean="0"/>
              <a:t>How are you making STEM exciting for YOUR elementary children? That’s where it starts.</a:t>
            </a:r>
          </a:p>
          <a:p>
            <a:r>
              <a:rPr lang="en-US" sz="2800" dirty="0" smtClean="0"/>
              <a:t>When they tell you they want to be a nurse, are you telling them the STEM skills they need to master? And, are you helping them master them?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4291" y="1796717"/>
            <a:ext cx="2729709" cy="609935"/>
          </a:xfrm>
          <a:prstGeom prst="rect">
            <a:avLst/>
          </a:prstGeom>
        </p:spPr>
      </p:pic>
      <p:pic>
        <p:nvPicPr>
          <p:cNvPr id="5" name="Picture 2" descr="Vice President Joe Biden spoke on Thursday, Feb. 12,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3775" y="2541587"/>
            <a:ext cx="2720225" cy="272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6601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56578"/>
            <a:ext cx="8515350" cy="1325563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Who are the Major Players in a Skilled Workforce Development System?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700808"/>
            <a:ext cx="9144000" cy="51571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1. </a:t>
            </a:r>
            <a:r>
              <a:rPr lang="en-US" b="1" dirty="0" smtClean="0"/>
              <a:t>Business</a:t>
            </a:r>
            <a:r>
              <a:rPr lang="en-US" dirty="0" smtClean="0"/>
              <a:t> - </a:t>
            </a:r>
            <a:r>
              <a:rPr lang="en-US" dirty="0" smtClean="0">
                <a:solidFill>
                  <a:srgbClr val="0000FF"/>
                </a:solidFill>
              </a:rPr>
              <a:t>What jobs do they have?</a:t>
            </a:r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b="1" dirty="0" smtClean="0"/>
              <a:t>Business</a:t>
            </a:r>
            <a:r>
              <a:rPr lang="en-US" dirty="0" smtClean="0"/>
              <a:t> – </a:t>
            </a:r>
            <a:r>
              <a:rPr lang="en-US" dirty="0" smtClean="0">
                <a:solidFill>
                  <a:srgbClr val="0000FF"/>
                </a:solidFill>
              </a:rPr>
              <a:t>What competencies do the jobs require?</a:t>
            </a:r>
          </a:p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b="1" dirty="0" smtClean="0"/>
              <a:t>Business</a:t>
            </a:r>
            <a:r>
              <a:rPr lang="en-US" dirty="0" smtClean="0"/>
              <a:t> – </a:t>
            </a:r>
            <a:r>
              <a:rPr lang="en-US" dirty="0" smtClean="0">
                <a:solidFill>
                  <a:srgbClr val="0000FF"/>
                </a:solidFill>
              </a:rPr>
              <a:t>WHO do they or their employees know who might be a good candidate for training?</a:t>
            </a:r>
          </a:p>
          <a:p>
            <a:pPr marL="0" indent="0">
              <a:buNone/>
            </a:pPr>
            <a:r>
              <a:rPr lang="en-US" dirty="0" smtClean="0"/>
              <a:t>4. </a:t>
            </a:r>
            <a:r>
              <a:rPr lang="en-US" b="1" dirty="0" smtClean="0"/>
              <a:t>Business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– Who is providing paid internships and apprenticeship opportunities so they get the first opportunity to make job offers to talented graduates?</a:t>
            </a:r>
          </a:p>
        </p:txBody>
      </p:sp>
    </p:spTree>
    <p:extLst>
      <p:ext uri="{BB962C8B-B14F-4D97-AF65-F5344CB8AC3E}">
        <p14:creationId xmlns:p14="http://schemas.microsoft.com/office/powerpoint/2010/main" val="186402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56578"/>
            <a:ext cx="8515350" cy="1325563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Who are the Major Players in a Skilled Workforce Development System?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700808"/>
            <a:ext cx="9144000" cy="51571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5. </a:t>
            </a:r>
            <a:r>
              <a:rPr lang="en-US" b="1" dirty="0" smtClean="0"/>
              <a:t>Government</a:t>
            </a:r>
            <a:r>
              <a:rPr lang="en-US" dirty="0" smtClean="0"/>
              <a:t> – </a:t>
            </a:r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	</a:t>
            </a:r>
            <a:r>
              <a:rPr lang="en-US" dirty="0" smtClean="0">
                <a:solidFill>
                  <a:srgbClr val="0000FF"/>
                </a:solidFill>
              </a:rPr>
              <a:t>a. What support can Government provide for 	students and educators to make 	sure that there 	is a future employee base?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	b. Government has the data students, business 	</a:t>
            </a:r>
            <a:r>
              <a:rPr lang="en-US" b="1" u="sng" dirty="0" smtClean="0">
                <a:solidFill>
                  <a:srgbClr val="0000FF"/>
                </a:solidFill>
              </a:rPr>
              <a:t>and</a:t>
            </a:r>
            <a:r>
              <a:rPr lang="en-US" dirty="0" smtClean="0">
                <a:solidFill>
                  <a:srgbClr val="0000FF"/>
                </a:solidFill>
              </a:rPr>
              <a:t> educators need to make strategic decisions.</a:t>
            </a:r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	</a:t>
            </a:r>
            <a:r>
              <a:rPr lang="en-US" dirty="0" smtClean="0">
                <a:solidFill>
                  <a:srgbClr val="0000FF"/>
                </a:solidFill>
              </a:rPr>
              <a:t>c. Can hold everyone accountable.</a:t>
            </a:r>
          </a:p>
        </p:txBody>
      </p:sp>
    </p:spTree>
    <p:extLst>
      <p:ext uri="{BB962C8B-B14F-4D97-AF65-F5344CB8AC3E}">
        <p14:creationId xmlns:p14="http://schemas.microsoft.com/office/powerpoint/2010/main" val="529917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56578"/>
            <a:ext cx="8515350" cy="1325563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Who are the Major Players in a Skilled Workforce Development System?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482140"/>
            <a:ext cx="9144000" cy="53758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6. </a:t>
            </a:r>
            <a:r>
              <a:rPr lang="en-US" sz="2800" b="1" dirty="0" smtClean="0"/>
              <a:t>Education</a:t>
            </a:r>
            <a:r>
              <a:rPr lang="en-US" sz="2800" dirty="0" smtClean="0"/>
              <a:t> – 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	a. Is Education truly connected to Business, Job 	Requirements and a partner with business? 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	b. How do we re-engage drop-outs? There are many 	and </a:t>
            </a:r>
            <a:r>
              <a:rPr lang="en-US" sz="2800" b="1" u="sng" dirty="0" smtClean="0">
                <a:solidFill>
                  <a:srgbClr val="0000FF"/>
                </a:solidFill>
              </a:rPr>
              <a:t>We</a:t>
            </a:r>
            <a:r>
              <a:rPr lang="en-US" sz="2800" dirty="0" smtClean="0">
                <a:solidFill>
                  <a:srgbClr val="0000FF"/>
                </a:solidFill>
              </a:rPr>
              <a:t> need to give them a second chance.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	c. Are there clear Career Pathways and Completion 	Tracks for students? They need to see success.</a:t>
            </a:r>
          </a:p>
          <a:p>
            <a:pPr marL="0" indent="0">
              <a:buNone/>
            </a:pPr>
            <a:r>
              <a:rPr lang="en-US" sz="2800" dirty="0" smtClean="0"/>
              <a:t>7.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b="1" dirty="0" smtClean="0"/>
              <a:t>Community-Based Organizations, such as United Way</a:t>
            </a:r>
            <a:r>
              <a:rPr lang="en-US" sz="2800" dirty="0" smtClean="0"/>
              <a:t> – </a:t>
            </a:r>
            <a:r>
              <a:rPr lang="en-US" sz="2800" dirty="0" smtClean="0">
                <a:solidFill>
                  <a:srgbClr val="0000FF"/>
                </a:solidFill>
              </a:rPr>
              <a:t>Who provides wrap around services to support individual with barriers get through training and into a career and better life? We need every person who is willing to work, at work!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387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iccdpp">
      <a:dk1>
        <a:srgbClr val="3F3F3F"/>
      </a:dk1>
      <a:lt1>
        <a:sysClr val="window" lastClr="FFFFFF"/>
      </a:lt1>
      <a:dk2>
        <a:srgbClr val="F06746"/>
      </a:dk2>
      <a:lt2>
        <a:srgbClr val="FFFFFF"/>
      </a:lt2>
      <a:accent1>
        <a:srgbClr val="7AC8A5"/>
      </a:accent1>
      <a:accent2>
        <a:srgbClr val="94658D"/>
      </a:accent2>
      <a:accent3>
        <a:srgbClr val="4DC3D9"/>
      </a:accent3>
      <a:accent4>
        <a:srgbClr val="FBC65F"/>
      </a:accent4>
      <a:accent5>
        <a:srgbClr val="3F3F3F"/>
      </a:accent5>
      <a:accent6>
        <a:srgbClr val="FFFFFF"/>
      </a:accent6>
      <a:hlink>
        <a:srgbClr val="FBC65F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7837</TotalTime>
  <Words>1410</Words>
  <Application>Microsoft Office PowerPoint</Application>
  <PresentationFormat>On-screen Show (4:3)</PresentationFormat>
  <Paragraphs>176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PowerPoint Presentation</vt:lpstr>
      <vt:lpstr>“The Coming JOBS WAR”</vt:lpstr>
      <vt:lpstr>The Opportunity Index is an annual composite measure at the state and county levels of economic, educational and civic factors that expand opportunity.</vt:lpstr>
      <vt:lpstr>Where do we start….</vt:lpstr>
      <vt:lpstr>Talking about Middle Skill Jobs…</vt:lpstr>
      <vt:lpstr>STEM: Science, Technology, Engineering &amp; Math</vt:lpstr>
      <vt:lpstr>Who are the Major Players in a Skilled Workforce Development System?</vt:lpstr>
      <vt:lpstr>Who are the Major Players in a Skilled Workforce Development System?</vt:lpstr>
      <vt:lpstr>Who are the Major Players in a Skilled Workforce Development System?</vt:lpstr>
      <vt:lpstr>Can It Be Accomplished?</vt:lpstr>
      <vt:lpstr>GALLUP-PURDUE Index [Study of more than 30,000 college graduates]</vt:lpstr>
      <vt:lpstr>“IF” you have Business, Government, Education and Community-Based Organizations in place and ready, is that enough?</vt:lpstr>
      <vt:lpstr>Integrated Policies:  Creating Systems that Work</vt:lpstr>
      <vt:lpstr>PowerPoint Presentation</vt:lpstr>
      <vt:lpstr>The Impact of Career Guidance</vt:lpstr>
      <vt:lpstr>Is the whole greater than the sum of the parts?</vt:lpstr>
      <vt:lpstr>Key Concerns:</vt:lpstr>
      <vt:lpstr>Effective Practice:</vt:lpstr>
      <vt:lpstr>Key Challenges:</vt:lpstr>
      <vt:lpstr>Key Questions:</vt:lpstr>
      <vt:lpstr>Tristram Hooley</vt:lpstr>
      <vt:lpstr>Integrated Policies:  Creating Systems that Work</vt:lpstr>
      <vt:lpstr>ILO World Report on Child Labour (2015):</vt:lpstr>
      <vt:lpstr>USAID: Impact of Youth Workforce Development programs (2013):</vt:lpstr>
      <vt:lpstr>European Social Partners Framework for Actions for Youth Employment:</vt:lpstr>
      <vt:lpstr>Youth Employment Policy:</vt:lpstr>
      <vt:lpstr>How are Policies Integrated?</vt:lpstr>
      <vt:lpstr>Ensuring Policy Coordination:</vt:lpstr>
      <vt:lpstr>Youth Engagement Policy in Scotland:</vt:lpstr>
      <vt:lpstr>Workshop #5:  Integrated Policies:  Creating Systems that Work</vt:lpstr>
      <vt:lpstr>Conclusions:  Integrated Policies</vt:lpstr>
    </vt:vector>
  </TitlesOfParts>
  <Company>University of Jyväskylä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Emerging Technologies:  A Synthesis of Country Papers</dc:title>
  <dc:creator>Vuorinen Raimo</dc:creator>
  <cp:lastModifiedBy>Brianna Harrington</cp:lastModifiedBy>
  <cp:revision>109</cp:revision>
  <cp:lastPrinted>2015-06-12T22:34:13Z</cp:lastPrinted>
  <dcterms:created xsi:type="dcterms:W3CDTF">2015-05-21T08:22:21Z</dcterms:created>
  <dcterms:modified xsi:type="dcterms:W3CDTF">2015-06-23T14:41:35Z</dcterms:modified>
</cp:coreProperties>
</file>